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59" r:id="rId2"/>
    <p:sldId id="308" r:id="rId3"/>
    <p:sldId id="263" r:id="rId4"/>
    <p:sldId id="279" r:id="rId5"/>
    <p:sldId id="269" r:id="rId6"/>
    <p:sldId id="282" r:id="rId7"/>
    <p:sldId id="302" r:id="rId8"/>
    <p:sldId id="303" r:id="rId9"/>
    <p:sldId id="289" r:id="rId10"/>
    <p:sldId id="287" r:id="rId11"/>
    <p:sldId id="290" r:id="rId12"/>
    <p:sldId id="293" r:id="rId13"/>
    <p:sldId id="294" r:id="rId14"/>
    <p:sldId id="305" r:id="rId15"/>
    <p:sldId id="307" r:id="rId16"/>
    <p:sldId id="296" r:id="rId17"/>
    <p:sldId id="298" r:id="rId18"/>
    <p:sldId id="301" r:id="rId19"/>
    <p:sldId id="299" r:id="rId20"/>
    <p:sldId id="300" r:id="rId21"/>
    <p:sldId id="297" r:id="rId22"/>
    <p:sldId id="295" r:id="rId23"/>
    <p:sldId id="291" r:id="rId24"/>
    <p:sldId id="304" r:id="rId25"/>
    <p:sldId id="292" r:id="rId26"/>
    <p:sldId id="271" r:id="rId27"/>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33943" cy="35237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sz="quarter" idx="1"/>
          </p:nvPr>
        </p:nvSpPr>
        <p:spPr>
          <a:xfrm>
            <a:off x="5273005" y="1"/>
            <a:ext cx="4033943" cy="352375"/>
          </a:xfrm>
          <a:prstGeom prst="rect">
            <a:avLst/>
          </a:prstGeom>
        </p:spPr>
        <p:txBody>
          <a:bodyPr vert="horz" lIns="93316" tIns="46658" rIns="93316" bIns="46658" rtlCol="0"/>
          <a:lstStyle>
            <a:lvl1pPr algn="r">
              <a:defRPr sz="1200"/>
            </a:lvl1pPr>
          </a:lstStyle>
          <a:p>
            <a:fld id="{C2D86D26-12E2-4ED7-86F0-A3EDF3189516}" type="datetimeFigureOut">
              <a:rPr lang="en-US" smtClean="0"/>
              <a:t>3/30/2023</a:t>
            </a:fld>
            <a:endParaRPr lang="en-US"/>
          </a:p>
        </p:txBody>
      </p:sp>
      <p:sp>
        <p:nvSpPr>
          <p:cNvPr id="4" name="Footer Placeholder 3"/>
          <p:cNvSpPr>
            <a:spLocks noGrp="1"/>
          </p:cNvSpPr>
          <p:nvPr>
            <p:ph type="ftr" sz="quarter" idx="2"/>
          </p:nvPr>
        </p:nvSpPr>
        <p:spPr>
          <a:xfrm>
            <a:off x="2" y="6670727"/>
            <a:ext cx="4033943" cy="352374"/>
          </a:xfrm>
          <a:prstGeom prst="rect">
            <a:avLst/>
          </a:prstGeom>
        </p:spPr>
        <p:txBody>
          <a:bodyPr vert="horz" lIns="93316" tIns="46658" rIns="93316"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5273005" y="6670727"/>
            <a:ext cx="4033943" cy="352374"/>
          </a:xfrm>
          <a:prstGeom prst="rect">
            <a:avLst/>
          </a:prstGeom>
        </p:spPr>
        <p:txBody>
          <a:bodyPr vert="horz" lIns="93316" tIns="46658" rIns="93316" bIns="46658" rtlCol="0" anchor="b"/>
          <a:lstStyle>
            <a:lvl1pPr algn="r">
              <a:defRPr sz="1200"/>
            </a:lvl1pPr>
          </a:lstStyle>
          <a:p>
            <a:fld id="{780D5F22-47A2-4FD7-9F0D-C3AD09865BC5}" type="slidenum">
              <a:rPr lang="en-US" smtClean="0"/>
              <a:t>‹#›</a:t>
            </a:fld>
            <a:endParaRPr lang="en-US"/>
          </a:p>
        </p:txBody>
      </p:sp>
    </p:spTree>
    <p:extLst>
      <p:ext uri="{BB962C8B-B14F-4D97-AF65-F5344CB8AC3E}">
        <p14:creationId xmlns:p14="http://schemas.microsoft.com/office/powerpoint/2010/main" val="335461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33943" cy="351155"/>
          </a:xfrm>
          <a:prstGeom prst="rect">
            <a:avLst/>
          </a:prstGeom>
        </p:spPr>
        <p:txBody>
          <a:bodyPr vert="horz" lIns="93316" tIns="46658" rIns="93316" bIns="46658" rtlCol="0"/>
          <a:lstStyle>
            <a:lvl1pPr algn="l">
              <a:defRPr sz="1200"/>
            </a:lvl1pPr>
          </a:lstStyle>
          <a:p>
            <a:endParaRPr lang="en-US"/>
          </a:p>
        </p:txBody>
      </p:sp>
      <p:sp>
        <p:nvSpPr>
          <p:cNvPr id="3" name="Date Placeholder 2"/>
          <p:cNvSpPr>
            <a:spLocks noGrp="1"/>
          </p:cNvSpPr>
          <p:nvPr>
            <p:ph type="dt" idx="1"/>
          </p:nvPr>
        </p:nvSpPr>
        <p:spPr>
          <a:xfrm>
            <a:off x="5273005" y="0"/>
            <a:ext cx="4033943" cy="351155"/>
          </a:xfrm>
          <a:prstGeom prst="rect">
            <a:avLst/>
          </a:prstGeom>
        </p:spPr>
        <p:txBody>
          <a:bodyPr vert="horz" lIns="93316" tIns="46658" rIns="93316" bIns="46658" rtlCol="0"/>
          <a:lstStyle>
            <a:lvl1pPr algn="r">
              <a:defRPr sz="1200"/>
            </a:lvl1pPr>
          </a:lstStyle>
          <a:p>
            <a:fld id="{FF434AE2-8A70-4F87-A1AE-C802F93B48A2}" type="datetimeFigureOut">
              <a:rPr lang="en-US" smtClean="0"/>
              <a:pPr/>
              <a:t>3/30/2023</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16" tIns="46658" rIns="93316" bIns="46658" rtlCol="0" anchor="ctr"/>
          <a:lstStyle/>
          <a:p>
            <a:endParaRPr lang="en-US"/>
          </a:p>
        </p:txBody>
      </p:sp>
      <p:sp>
        <p:nvSpPr>
          <p:cNvPr id="5" name="Notes Placeholder 4"/>
          <p:cNvSpPr>
            <a:spLocks noGrp="1"/>
          </p:cNvSpPr>
          <p:nvPr>
            <p:ph type="body" sz="quarter" idx="3"/>
          </p:nvPr>
        </p:nvSpPr>
        <p:spPr>
          <a:xfrm>
            <a:off x="930911" y="3335973"/>
            <a:ext cx="7447280" cy="3160395"/>
          </a:xfrm>
          <a:prstGeom prst="rect">
            <a:avLst/>
          </a:prstGeom>
        </p:spPr>
        <p:txBody>
          <a:bodyPr vert="horz" lIns="93316" tIns="46658" rIns="93316"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670726"/>
            <a:ext cx="4033943" cy="351155"/>
          </a:xfrm>
          <a:prstGeom prst="rect">
            <a:avLst/>
          </a:prstGeom>
        </p:spPr>
        <p:txBody>
          <a:bodyPr vert="horz" lIns="93316" tIns="46658" rIns="93316"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5273005" y="6670726"/>
            <a:ext cx="4033943" cy="351155"/>
          </a:xfrm>
          <a:prstGeom prst="rect">
            <a:avLst/>
          </a:prstGeom>
        </p:spPr>
        <p:txBody>
          <a:bodyPr vert="horz" lIns="93316" tIns="46658" rIns="93316" bIns="46658" rtlCol="0" anchor="b"/>
          <a:lstStyle>
            <a:lvl1pPr algn="r">
              <a:defRPr sz="1200"/>
            </a:lvl1pPr>
          </a:lstStyle>
          <a:p>
            <a:fld id="{386EE28C-5BF2-487B-9AD2-26F21C1451E5}" type="slidenum">
              <a:rPr lang="en-US" smtClean="0"/>
              <a:pPr/>
              <a:t>‹#›</a:t>
            </a:fld>
            <a:endParaRPr lang="en-US"/>
          </a:p>
        </p:txBody>
      </p:sp>
    </p:spTree>
    <p:extLst>
      <p:ext uri="{BB962C8B-B14F-4D97-AF65-F5344CB8AC3E}">
        <p14:creationId xmlns:p14="http://schemas.microsoft.com/office/powerpoint/2010/main" val="224185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E28C-5BF2-487B-9AD2-26F21C1451E5}" type="slidenum">
              <a:rPr lang="en-US" smtClean="0"/>
              <a:pPr/>
              <a:t>1</a:t>
            </a:fld>
            <a:endParaRPr lang="en-US"/>
          </a:p>
        </p:txBody>
      </p:sp>
    </p:spTree>
    <p:extLst>
      <p:ext uri="{BB962C8B-B14F-4D97-AF65-F5344CB8AC3E}">
        <p14:creationId xmlns:p14="http://schemas.microsoft.com/office/powerpoint/2010/main" val="250484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10</a:t>
            </a:fld>
            <a:endParaRPr lang="en-US"/>
          </a:p>
        </p:txBody>
      </p:sp>
    </p:spTree>
    <p:extLst>
      <p:ext uri="{BB962C8B-B14F-4D97-AF65-F5344CB8AC3E}">
        <p14:creationId xmlns:p14="http://schemas.microsoft.com/office/powerpoint/2010/main" val="96786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11</a:t>
            </a:fld>
            <a:endParaRPr lang="en-US"/>
          </a:p>
        </p:txBody>
      </p:sp>
    </p:spTree>
    <p:extLst>
      <p:ext uri="{BB962C8B-B14F-4D97-AF65-F5344CB8AC3E}">
        <p14:creationId xmlns:p14="http://schemas.microsoft.com/office/powerpoint/2010/main" val="346260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12</a:t>
            </a:fld>
            <a:endParaRPr lang="en-US"/>
          </a:p>
        </p:txBody>
      </p:sp>
    </p:spTree>
    <p:extLst>
      <p:ext uri="{BB962C8B-B14F-4D97-AF65-F5344CB8AC3E}">
        <p14:creationId xmlns:p14="http://schemas.microsoft.com/office/powerpoint/2010/main" val="458615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13</a:t>
            </a:fld>
            <a:endParaRPr lang="en-US"/>
          </a:p>
        </p:txBody>
      </p:sp>
    </p:spTree>
    <p:extLst>
      <p:ext uri="{BB962C8B-B14F-4D97-AF65-F5344CB8AC3E}">
        <p14:creationId xmlns:p14="http://schemas.microsoft.com/office/powerpoint/2010/main" val="30776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14</a:t>
            </a:fld>
            <a:endParaRPr lang="en-US"/>
          </a:p>
        </p:txBody>
      </p:sp>
    </p:spTree>
    <p:extLst>
      <p:ext uri="{BB962C8B-B14F-4D97-AF65-F5344CB8AC3E}">
        <p14:creationId xmlns:p14="http://schemas.microsoft.com/office/powerpoint/2010/main" val="150185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15</a:t>
            </a:fld>
            <a:endParaRPr lang="en-US"/>
          </a:p>
        </p:txBody>
      </p:sp>
    </p:spTree>
    <p:extLst>
      <p:ext uri="{BB962C8B-B14F-4D97-AF65-F5344CB8AC3E}">
        <p14:creationId xmlns:p14="http://schemas.microsoft.com/office/powerpoint/2010/main" val="227206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16</a:t>
            </a:fld>
            <a:endParaRPr lang="en-US"/>
          </a:p>
        </p:txBody>
      </p:sp>
    </p:spTree>
    <p:extLst>
      <p:ext uri="{BB962C8B-B14F-4D97-AF65-F5344CB8AC3E}">
        <p14:creationId xmlns:p14="http://schemas.microsoft.com/office/powerpoint/2010/main" val="278956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17</a:t>
            </a:fld>
            <a:endParaRPr lang="en-US"/>
          </a:p>
        </p:txBody>
      </p:sp>
    </p:spTree>
    <p:extLst>
      <p:ext uri="{BB962C8B-B14F-4D97-AF65-F5344CB8AC3E}">
        <p14:creationId xmlns:p14="http://schemas.microsoft.com/office/powerpoint/2010/main" val="3899754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18</a:t>
            </a:fld>
            <a:endParaRPr lang="en-US"/>
          </a:p>
        </p:txBody>
      </p:sp>
    </p:spTree>
    <p:extLst>
      <p:ext uri="{BB962C8B-B14F-4D97-AF65-F5344CB8AC3E}">
        <p14:creationId xmlns:p14="http://schemas.microsoft.com/office/powerpoint/2010/main" val="3223540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19</a:t>
            </a:fld>
            <a:endParaRPr lang="en-US"/>
          </a:p>
        </p:txBody>
      </p:sp>
    </p:spTree>
    <p:extLst>
      <p:ext uri="{BB962C8B-B14F-4D97-AF65-F5344CB8AC3E}">
        <p14:creationId xmlns:p14="http://schemas.microsoft.com/office/powerpoint/2010/main" val="353902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2</a:t>
            </a:fld>
            <a:endParaRPr lang="en-US"/>
          </a:p>
        </p:txBody>
      </p:sp>
    </p:spTree>
    <p:extLst>
      <p:ext uri="{BB962C8B-B14F-4D97-AF65-F5344CB8AC3E}">
        <p14:creationId xmlns:p14="http://schemas.microsoft.com/office/powerpoint/2010/main" val="121536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20</a:t>
            </a:fld>
            <a:endParaRPr lang="en-US"/>
          </a:p>
        </p:txBody>
      </p:sp>
    </p:spTree>
    <p:extLst>
      <p:ext uri="{BB962C8B-B14F-4D97-AF65-F5344CB8AC3E}">
        <p14:creationId xmlns:p14="http://schemas.microsoft.com/office/powerpoint/2010/main" val="245780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21</a:t>
            </a:fld>
            <a:endParaRPr lang="en-US"/>
          </a:p>
        </p:txBody>
      </p:sp>
    </p:spTree>
    <p:extLst>
      <p:ext uri="{BB962C8B-B14F-4D97-AF65-F5344CB8AC3E}">
        <p14:creationId xmlns:p14="http://schemas.microsoft.com/office/powerpoint/2010/main" val="2316260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22</a:t>
            </a:fld>
            <a:endParaRPr lang="en-US"/>
          </a:p>
        </p:txBody>
      </p:sp>
    </p:spTree>
    <p:extLst>
      <p:ext uri="{BB962C8B-B14F-4D97-AF65-F5344CB8AC3E}">
        <p14:creationId xmlns:p14="http://schemas.microsoft.com/office/powerpoint/2010/main" val="10888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E28C-5BF2-487B-9AD2-26F21C1451E5}" type="slidenum">
              <a:rPr lang="en-US" smtClean="0"/>
              <a:pPr/>
              <a:t>23</a:t>
            </a:fld>
            <a:endParaRPr lang="en-US"/>
          </a:p>
        </p:txBody>
      </p:sp>
    </p:spTree>
    <p:extLst>
      <p:ext uri="{BB962C8B-B14F-4D97-AF65-F5344CB8AC3E}">
        <p14:creationId xmlns:p14="http://schemas.microsoft.com/office/powerpoint/2010/main" val="2518937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E28C-5BF2-487B-9AD2-26F21C1451E5}" type="slidenum">
              <a:rPr lang="en-US" smtClean="0"/>
              <a:pPr/>
              <a:t>24</a:t>
            </a:fld>
            <a:endParaRPr lang="en-US"/>
          </a:p>
        </p:txBody>
      </p:sp>
    </p:spTree>
    <p:extLst>
      <p:ext uri="{BB962C8B-B14F-4D97-AF65-F5344CB8AC3E}">
        <p14:creationId xmlns:p14="http://schemas.microsoft.com/office/powerpoint/2010/main" val="4174777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25</a:t>
            </a:fld>
            <a:endParaRPr lang="en-US"/>
          </a:p>
        </p:txBody>
      </p:sp>
    </p:spTree>
    <p:extLst>
      <p:ext uri="{BB962C8B-B14F-4D97-AF65-F5344CB8AC3E}">
        <p14:creationId xmlns:p14="http://schemas.microsoft.com/office/powerpoint/2010/main" val="402531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6EE28C-5BF2-487B-9AD2-26F21C1451E5}" type="slidenum">
              <a:rPr lang="en-US" smtClean="0"/>
              <a:pPr/>
              <a:t>26</a:t>
            </a:fld>
            <a:endParaRPr lang="en-US"/>
          </a:p>
        </p:txBody>
      </p:sp>
    </p:spTree>
    <p:extLst>
      <p:ext uri="{BB962C8B-B14F-4D97-AF65-F5344CB8AC3E}">
        <p14:creationId xmlns:p14="http://schemas.microsoft.com/office/powerpoint/2010/main" val="358415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3</a:t>
            </a:fld>
            <a:endParaRPr lang="en-US"/>
          </a:p>
        </p:txBody>
      </p:sp>
    </p:spTree>
    <p:extLst>
      <p:ext uri="{BB962C8B-B14F-4D97-AF65-F5344CB8AC3E}">
        <p14:creationId xmlns:p14="http://schemas.microsoft.com/office/powerpoint/2010/main" val="177386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4</a:t>
            </a:fld>
            <a:endParaRPr lang="en-US"/>
          </a:p>
        </p:txBody>
      </p:sp>
    </p:spTree>
    <p:extLst>
      <p:ext uri="{BB962C8B-B14F-4D97-AF65-F5344CB8AC3E}">
        <p14:creationId xmlns:p14="http://schemas.microsoft.com/office/powerpoint/2010/main" val="191846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5</a:t>
            </a:fld>
            <a:endParaRPr lang="en-US"/>
          </a:p>
        </p:txBody>
      </p:sp>
    </p:spTree>
    <p:extLst>
      <p:ext uri="{BB962C8B-B14F-4D97-AF65-F5344CB8AC3E}">
        <p14:creationId xmlns:p14="http://schemas.microsoft.com/office/powerpoint/2010/main" val="290350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6</a:t>
            </a:fld>
            <a:endParaRPr lang="en-US"/>
          </a:p>
        </p:txBody>
      </p:sp>
    </p:spTree>
    <p:extLst>
      <p:ext uri="{BB962C8B-B14F-4D97-AF65-F5344CB8AC3E}">
        <p14:creationId xmlns:p14="http://schemas.microsoft.com/office/powerpoint/2010/main" val="226113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7</a:t>
            </a:fld>
            <a:endParaRPr lang="en-US"/>
          </a:p>
        </p:txBody>
      </p:sp>
    </p:spTree>
    <p:extLst>
      <p:ext uri="{BB962C8B-B14F-4D97-AF65-F5344CB8AC3E}">
        <p14:creationId xmlns:p14="http://schemas.microsoft.com/office/powerpoint/2010/main" val="374218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8</a:t>
            </a:fld>
            <a:endParaRPr lang="en-US"/>
          </a:p>
        </p:txBody>
      </p:sp>
    </p:spTree>
    <p:extLst>
      <p:ext uri="{BB962C8B-B14F-4D97-AF65-F5344CB8AC3E}">
        <p14:creationId xmlns:p14="http://schemas.microsoft.com/office/powerpoint/2010/main" val="53807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EE28C-5BF2-487B-9AD2-26F21C1451E5}" type="slidenum">
              <a:rPr lang="en-US" smtClean="0"/>
              <a:pPr/>
              <a:t>9</a:t>
            </a:fld>
            <a:endParaRPr lang="en-US"/>
          </a:p>
        </p:txBody>
      </p:sp>
    </p:spTree>
    <p:extLst>
      <p:ext uri="{BB962C8B-B14F-4D97-AF65-F5344CB8AC3E}">
        <p14:creationId xmlns:p14="http://schemas.microsoft.com/office/powerpoint/2010/main" val="308263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C5F87-918B-4E6C-BA58-F05043251E3E}"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C5F87-918B-4E6C-BA58-F05043251E3E}"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C5F87-918B-4E6C-BA58-F05043251E3E}"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C5F87-918B-4E6C-BA58-F05043251E3E}"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C5F87-918B-4E6C-BA58-F05043251E3E}" type="datetimeFigureOut">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9C5F87-918B-4E6C-BA58-F05043251E3E}"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9C5F87-918B-4E6C-BA58-F05043251E3E}" type="datetimeFigureOut">
              <a:rPr lang="en-US" smtClean="0"/>
              <a:pPr/>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C5F87-918B-4E6C-BA58-F05043251E3E}" type="datetimeFigureOut">
              <a:rPr lang="en-US" smtClean="0"/>
              <a:pPr/>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C5F87-918B-4E6C-BA58-F05043251E3E}" type="datetimeFigureOut">
              <a:rPr lang="en-US" smtClean="0"/>
              <a:pPr/>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C5F87-918B-4E6C-BA58-F05043251E3E}"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C5F87-918B-4E6C-BA58-F05043251E3E}" type="datetimeFigureOut">
              <a:rPr lang="en-US" smtClean="0"/>
              <a:pPr/>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824C4-2ACB-4D43-82B1-D7E671203A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C5F87-918B-4E6C-BA58-F05043251E3E}" type="datetimeFigureOut">
              <a:rPr lang="en-US" smtClean="0"/>
              <a:pPr/>
              <a:t>3/30/2023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824C4-2ACB-4D43-82B1-D7E671203A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drive/folders/1KcxoCD-sUdbViz79aa3CFvTwptpY8OC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2.jpe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https://assumptionguidance.weebly.com/scheduling-information.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assumptionguidance.weebly.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hyperlink" Target="mailto:kturner@assumptionschools.com" TargetMode="External"/><Relationship Id="rId13" Type="http://schemas.openxmlformats.org/officeDocument/2006/relationships/hyperlink" Target="mailto:ycaballero@assumptionschools.com" TargetMode="External"/><Relationship Id="rId3" Type="http://schemas.openxmlformats.org/officeDocument/2006/relationships/hyperlink" Target="https://www.facebook.com/AHSMightyMustangs/" TargetMode="External"/><Relationship Id="rId7" Type="http://schemas.openxmlformats.org/officeDocument/2006/relationships/hyperlink" Target="mailto:dlandry@assumptionschools.com" TargetMode="External"/><Relationship Id="rId12" Type="http://schemas.openxmlformats.org/officeDocument/2006/relationships/hyperlink" Target="mailto:etheriot@assumptionschools.co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mailto:ibreaux@assumptionschools.com" TargetMode="External"/><Relationship Id="rId11" Type="http://schemas.openxmlformats.org/officeDocument/2006/relationships/hyperlink" Target="mailto:sbayham@assumptionschools.com" TargetMode="External"/><Relationship Id="rId5" Type="http://schemas.openxmlformats.org/officeDocument/2006/relationships/hyperlink" Target="mailto:jthibodeaux@assumptionschools.com" TargetMode="External"/><Relationship Id="rId15" Type="http://schemas.openxmlformats.org/officeDocument/2006/relationships/image" Target="../media/image2.jpeg"/><Relationship Id="rId10" Type="http://schemas.openxmlformats.org/officeDocument/2006/relationships/hyperlink" Target="mailto:aaysenne@assumptionschools.com" TargetMode="External"/><Relationship Id="rId4" Type="http://schemas.openxmlformats.org/officeDocument/2006/relationships/hyperlink" Target="http://www.assumptionguidance.weebly.com/" TargetMode="External"/><Relationship Id="rId9" Type="http://schemas.openxmlformats.org/officeDocument/2006/relationships/hyperlink" Target="mailto:hzeringue@assumptionschools.com" TargetMode="External"/><Relationship Id="rId14" Type="http://schemas.openxmlformats.org/officeDocument/2006/relationships/hyperlink" Target="mailto:ahsguidance@assumptionschool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381000" y="304800"/>
            <a:ext cx="8458200" cy="62484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762000" y="685800"/>
            <a:ext cx="7696200" cy="54864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Berlin Sans FB Demi" pitchFamily="34" charset="0"/>
              </a:rPr>
              <a:t>A</a:t>
            </a:r>
            <a:endParaRPr lang="en-US" dirty="0">
              <a:latin typeface="Berlin Sans FB Demi" pitchFamily="34" charset="0"/>
            </a:endParaRPr>
          </a:p>
        </p:txBody>
      </p:sp>
      <p:sp>
        <p:nvSpPr>
          <p:cNvPr id="7" name="TextBox 6"/>
          <p:cNvSpPr txBox="1"/>
          <p:nvPr/>
        </p:nvSpPr>
        <p:spPr>
          <a:xfrm>
            <a:off x="1143000" y="1219200"/>
            <a:ext cx="6172200" cy="369332"/>
          </a:xfrm>
          <a:prstGeom prst="rect">
            <a:avLst/>
          </a:prstGeom>
          <a:noFill/>
        </p:spPr>
        <p:txBody>
          <a:bodyPr wrap="square" rtlCol="0">
            <a:spAutoFit/>
          </a:bodyPr>
          <a:lstStyle/>
          <a:p>
            <a:endParaRPr lang="en-US"/>
          </a:p>
        </p:txBody>
      </p:sp>
      <p:sp>
        <p:nvSpPr>
          <p:cNvPr id="9" name="TextBox 8"/>
          <p:cNvSpPr txBox="1"/>
          <p:nvPr/>
        </p:nvSpPr>
        <p:spPr>
          <a:xfrm>
            <a:off x="990600" y="838200"/>
            <a:ext cx="7239000" cy="707886"/>
          </a:xfrm>
          <a:prstGeom prst="rect">
            <a:avLst/>
          </a:prstGeom>
          <a:noFill/>
        </p:spPr>
        <p:txBody>
          <a:bodyPr wrap="square" rtlCol="0">
            <a:spAutoFit/>
          </a:bodyPr>
          <a:lstStyle/>
          <a:p>
            <a:pPr algn="ctr"/>
            <a:r>
              <a:rPr lang="en-US" sz="4000" dirty="0" smtClean="0">
                <a:latin typeface="Berlin Sans FB Demi" pitchFamily="34" charset="0"/>
              </a:rPr>
              <a:t>Assumption High School</a:t>
            </a:r>
            <a:endParaRPr lang="en-US" sz="4000" dirty="0">
              <a:latin typeface="Berlin Sans FB Demi" pitchFamily="34" charset="0"/>
            </a:endParaRPr>
          </a:p>
        </p:txBody>
      </p:sp>
      <p:sp>
        <p:nvSpPr>
          <p:cNvPr id="10" name="TextBox 9"/>
          <p:cNvSpPr txBox="1"/>
          <p:nvPr/>
        </p:nvSpPr>
        <p:spPr>
          <a:xfrm>
            <a:off x="914400" y="4303455"/>
            <a:ext cx="7391400" cy="1200329"/>
          </a:xfrm>
          <a:prstGeom prst="rect">
            <a:avLst/>
          </a:prstGeom>
          <a:noFill/>
        </p:spPr>
        <p:txBody>
          <a:bodyPr wrap="square" rtlCol="0">
            <a:spAutoFit/>
          </a:bodyPr>
          <a:lstStyle/>
          <a:p>
            <a:pPr algn="ctr"/>
            <a:r>
              <a:rPr lang="en-US" sz="3600" dirty="0" smtClean="0">
                <a:latin typeface="Berlin Sans FB Demi" pitchFamily="34" charset="0"/>
              </a:rPr>
              <a:t>Freshman Roundup </a:t>
            </a:r>
          </a:p>
          <a:p>
            <a:pPr algn="ctr"/>
            <a:r>
              <a:rPr lang="en-US" sz="3600" dirty="0" smtClean="0">
                <a:latin typeface="Berlin Sans FB Demi" pitchFamily="34" charset="0"/>
              </a:rPr>
              <a:t>Class of 2027</a:t>
            </a:r>
            <a:endParaRPr lang="en-US" sz="3600" dirty="0">
              <a:latin typeface="Berlin Sans FB Demi" pitchFamily="34" charset="0"/>
            </a:endParaRPr>
          </a:p>
        </p:txBody>
      </p:sp>
      <p:pic>
        <p:nvPicPr>
          <p:cNvPr id="11" name="Picture 10" descr="AHS.jpg"/>
          <p:cNvPicPr>
            <a:picLocks noChangeAspect="1"/>
          </p:cNvPicPr>
          <p:nvPr/>
        </p:nvPicPr>
        <p:blipFill>
          <a:blip r:embed="rId3" cstate="print"/>
          <a:stretch>
            <a:fillRect/>
          </a:stretch>
        </p:blipFill>
        <p:spPr>
          <a:xfrm>
            <a:off x="2895600" y="1571711"/>
            <a:ext cx="3258982" cy="27193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3723" y="280499"/>
            <a:ext cx="8290429" cy="1143000"/>
          </a:xfrm>
        </p:spPr>
        <p:txBody>
          <a:bodyPr>
            <a:normAutofit fontScale="90000"/>
          </a:bodyPr>
          <a:lstStyle/>
          <a:p>
            <a:r>
              <a:rPr lang="en-US" sz="4000" b="1" dirty="0" smtClean="0">
                <a:solidFill>
                  <a:prstClr val="black"/>
                </a:solidFill>
              </a:rPr>
              <a:t/>
            </a:r>
            <a:br>
              <a:rPr lang="en-US" sz="4000" b="1" dirty="0" smtClean="0">
                <a:solidFill>
                  <a:prstClr val="black"/>
                </a:solidFill>
              </a:rPr>
            </a:br>
            <a:r>
              <a:rPr lang="en-US" sz="4000" b="1" dirty="0" smtClean="0">
                <a:solidFill>
                  <a:prstClr val="black"/>
                </a:solidFill>
              </a:rPr>
              <a:t>Completing the schedule proposal to choose 9</a:t>
            </a:r>
            <a:r>
              <a:rPr lang="en-US" sz="4000" b="1" baseline="30000" dirty="0" smtClean="0">
                <a:solidFill>
                  <a:prstClr val="black"/>
                </a:solidFill>
              </a:rPr>
              <a:t>th</a:t>
            </a:r>
            <a:r>
              <a:rPr lang="en-US" sz="4000" b="1" dirty="0" smtClean="0">
                <a:solidFill>
                  <a:prstClr val="black"/>
                </a:solidFill>
              </a:rPr>
              <a:t> </a:t>
            </a:r>
            <a:r>
              <a:rPr lang="en-US" sz="4000" b="1" dirty="0">
                <a:solidFill>
                  <a:prstClr val="black"/>
                </a:solidFill>
              </a:rPr>
              <a:t>grade </a:t>
            </a:r>
            <a:r>
              <a:rPr lang="en-US" sz="4000" b="1" dirty="0" smtClean="0">
                <a:solidFill>
                  <a:prstClr val="black"/>
                </a:solidFill>
              </a:rPr>
              <a:t>courses</a:t>
            </a:r>
            <a:br>
              <a:rPr lang="en-US" sz="4000" b="1" dirty="0" smtClean="0">
                <a:solidFill>
                  <a:prstClr val="black"/>
                </a:solidFill>
              </a:rPr>
            </a:b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62000" y="1174016"/>
            <a:ext cx="8077200" cy="4144963"/>
          </a:xfrm>
        </p:spPr>
        <p:txBody>
          <a:bodyPr>
            <a:noAutofit/>
          </a:bodyPr>
          <a:lstStyle/>
          <a:p>
            <a:pPr marL="457200" indent="-457200">
              <a:buFont typeface="+mj-lt"/>
              <a:buAutoNum type="arabicPeriod"/>
            </a:pPr>
            <a:endParaRPr lang="en-US" sz="1200" dirty="0" smtClean="0"/>
          </a:p>
          <a:p>
            <a:pPr marL="457200" indent="-457200">
              <a:buFont typeface="+mj-lt"/>
              <a:buAutoNum type="arabicPeriod"/>
            </a:pPr>
            <a:endParaRPr lang="en-US" sz="1800" dirty="0" smtClean="0"/>
          </a:p>
          <a:p>
            <a:pPr marL="457200" indent="-457200">
              <a:buFont typeface="+mj-lt"/>
              <a:buAutoNum type="arabicPeriod"/>
            </a:pPr>
            <a:r>
              <a:rPr lang="en-US" sz="1800" b="1" dirty="0" smtClean="0"/>
              <a:t>Fill </a:t>
            </a:r>
            <a:r>
              <a:rPr lang="en-US" sz="1800" b="1" dirty="0"/>
              <a:t>out </a:t>
            </a:r>
            <a:r>
              <a:rPr lang="en-US" sz="1800" b="1" dirty="0" smtClean="0"/>
              <a:t>your demographic information in section 1.</a:t>
            </a:r>
          </a:p>
          <a:p>
            <a:pPr marL="457200" indent="-457200">
              <a:buFont typeface="+mj-lt"/>
              <a:buAutoNum type="arabicPeriod"/>
            </a:pPr>
            <a:r>
              <a:rPr lang="en-US" sz="1600" dirty="0"/>
              <a:t>Indicate your interest in </a:t>
            </a:r>
            <a:r>
              <a:rPr lang="en-US" sz="1600" dirty="0" smtClean="0"/>
              <a:t>enrollment in honors classes. We will not place your child in honors, even if they qualify, if you do not check the course. </a:t>
            </a:r>
          </a:p>
          <a:p>
            <a:pPr marL="457200" indent="-457200">
              <a:buFont typeface="+mj-lt"/>
              <a:buAutoNum type="arabicPeriod"/>
            </a:pPr>
            <a:r>
              <a:rPr lang="en-US" sz="1600" dirty="0" smtClean="0"/>
              <a:t>Choose between PE or ROTC for the Physical Education requirement. </a:t>
            </a:r>
            <a:endParaRPr lang="en-US" sz="1600" dirty="0"/>
          </a:p>
          <a:p>
            <a:pPr marL="457200" indent="-457200">
              <a:buFont typeface="+mj-lt"/>
              <a:buAutoNum type="arabicPeriod"/>
            </a:pPr>
            <a:r>
              <a:rPr lang="en-US" sz="1600" dirty="0"/>
              <a:t>Choose your electives. </a:t>
            </a:r>
            <a:r>
              <a:rPr lang="en-US" sz="1600" dirty="0" smtClean="0"/>
              <a:t>  Review the course descriptions on the back of the schedule proposal to determine which electives you are interested in.   </a:t>
            </a:r>
            <a:r>
              <a:rPr lang="en-US" sz="1600" b="1" u="sng" dirty="0" smtClean="0"/>
              <a:t>NUMBER</a:t>
            </a:r>
            <a:r>
              <a:rPr lang="en-US" sz="1600" dirty="0" smtClean="0"/>
              <a:t> </a:t>
            </a:r>
            <a:r>
              <a:rPr lang="en-US" sz="1600" dirty="0"/>
              <a:t>your choices 1, 2, </a:t>
            </a:r>
            <a:r>
              <a:rPr lang="en-US" sz="1600" dirty="0" smtClean="0"/>
              <a:t>3 and 4.  Number </a:t>
            </a:r>
            <a:r>
              <a:rPr lang="en-US" sz="1600" dirty="0"/>
              <a:t>1 should be your first choice, and will be the class that we will try our best to put in your 9</a:t>
            </a:r>
            <a:r>
              <a:rPr lang="en-US" sz="1600" baseline="30000" dirty="0"/>
              <a:t>th</a:t>
            </a:r>
            <a:r>
              <a:rPr lang="en-US" sz="1600" dirty="0"/>
              <a:t> grade schedule</a:t>
            </a:r>
            <a:r>
              <a:rPr lang="en-US" sz="1600" dirty="0" smtClean="0"/>
              <a:t>!</a:t>
            </a:r>
          </a:p>
          <a:p>
            <a:pPr marL="457200" indent="-457200">
              <a:buFont typeface="+mj-lt"/>
              <a:buAutoNum type="arabicPeriod"/>
            </a:pPr>
            <a:r>
              <a:rPr lang="en-US" sz="1600" dirty="0" smtClean="0"/>
              <a:t>Please let us know what diploma pathway you see your child pursuing. </a:t>
            </a:r>
            <a:endParaRPr lang="en-US" sz="1600" dirty="0"/>
          </a:p>
          <a:p>
            <a:pPr marL="457200" indent="-457200">
              <a:buFont typeface="+mj-lt"/>
              <a:buAutoNum type="arabicPeriod"/>
            </a:pPr>
            <a:r>
              <a:rPr lang="en-US" sz="1600" dirty="0"/>
              <a:t>Sign and date the bottom</a:t>
            </a:r>
            <a:r>
              <a:rPr lang="en-US" sz="1600" dirty="0" smtClean="0"/>
              <a:t>. DUE BY THURSDAY, APRIL 6, 2023!</a:t>
            </a:r>
            <a:endParaRPr lang="en-US" sz="1600" dirty="0"/>
          </a:p>
          <a:p>
            <a:pPr marL="0" indent="0" algn="ctr">
              <a:buNone/>
            </a:pPr>
            <a:endParaRPr lang="en-US" sz="1600" b="1" i="1" dirty="0" smtClean="0"/>
          </a:p>
          <a:p>
            <a:pPr marL="0" indent="0" algn="ctr">
              <a:buNone/>
            </a:pPr>
            <a:r>
              <a:rPr lang="en-US" sz="1600" b="1" i="1" dirty="0" smtClean="0"/>
              <a:t>RETURN OPTIONS:</a:t>
            </a:r>
          </a:p>
          <a:p>
            <a:pPr algn="ctr"/>
            <a:r>
              <a:rPr lang="en-US" sz="1400" b="1" i="1" dirty="0" smtClean="0"/>
              <a:t>BRM, LMS, NMS, &amp; PPE students must turn proposals into their school office.</a:t>
            </a:r>
          </a:p>
          <a:p>
            <a:pPr algn="ctr"/>
            <a:r>
              <a:rPr lang="en-US" sz="1400" b="1" i="1" dirty="0" smtClean="0"/>
              <a:t>All </a:t>
            </a:r>
            <a:r>
              <a:rPr lang="en-US" sz="1400" b="1" i="1" dirty="0"/>
              <a:t>other students will submit proposals with registration </a:t>
            </a:r>
            <a:r>
              <a:rPr lang="en-US" sz="1400" b="1" i="1" dirty="0" smtClean="0"/>
              <a:t>packets directly to the AHS guidance office.</a:t>
            </a:r>
            <a:endParaRPr lang="en-US" sz="1400" b="1" i="1" dirty="0"/>
          </a:p>
          <a:p>
            <a:pPr marL="0" lvl="0" indent="0" algn="ctr">
              <a:buNone/>
            </a:pPr>
            <a:endParaRPr lang="en-US" sz="1600" b="1" i="1"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2875803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600200" y="3124200"/>
            <a:ext cx="5986097"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itle 9"/>
          <p:cNvSpPr>
            <a:spLocks noGrp="1"/>
          </p:cNvSpPr>
          <p:nvPr>
            <p:ph type="title"/>
          </p:nvPr>
        </p:nvSpPr>
        <p:spPr>
          <a:xfrm>
            <a:off x="773723" y="280499"/>
            <a:ext cx="8290429" cy="1143000"/>
          </a:xfrm>
        </p:spPr>
        <p:txBody>
          <a:bodyPr>
            <a:normAutofit/>
          </a:bodyPr>
          <a:lstStyle/>
          <a:p>
            <a:r>
              <a:rPr lang="en-US" sz="4000" b="1" dirty="0" smtClean="0">
                <a:solidFill>
                  <a:prstClr val="black"/>
                </a:solidFill>
              </a:rPr>
              <a:t>Step 2: Honors Course Selection</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62000" y="1174017"/>
            <a:ext cx="7924800" cy="4007584"/>
          </a:xfrm>
        </p:spPr>
        <p:txBody>
          <a:bodyPr>
            <a:noAutofit/>
          </a:bodyPr>
          <a:lstStyle/>
          <a:p>
            <a:pPr marL="0" indent="0" algn="ctr">
              <a:buNone/>
            </a:pPr>
            <a:r>
              <a:rPr lang="en-US" sz="2000" b="1" dirty="0"/>
              <a:t>Indicate your interest in enrollment in honors classes. We will not place your </a:t>
            </a:r>
            <a:r>
              <a:rPr lang="en-US" sz="2000" b="1" dirty="0" smtClean="0"/>
              <a:t>child </a:t>
            </a:r>
            <a:r>
              <a:rPr lang="en-US" sz="2000" b="1" dirty="0"/>
              <a:t>in honors, </a:t>
            </a:r>
            <a:r>
              <a:rPr lang="en-US" sz="2000" b="1" dirty="0" smtClean="0"/>
              <a:t>even </a:t>
            </a:r>
            <a:r>
              <a:rPr lang="en-US" sz="2000" b="1" dirty="0"/>
              <a:t>if they qualify, if you do </a:t>
            </a:r>
            <a:r>
              <a:rPr lang="en-US" sz="2000" b="1" dirty="0" smtClean="0"/>
              <a:t>not </a:t>
            </a:r>
            <a:r>
              <a:rPr lang="en-US" sz="2000" b="1" dirty="0"/>
              <a:t>check the course. </a:t>
            </a:r>
            <a:endParaRPr lang="en-US" sz="2000" b="1" dirty="0" smtClean="0"/>
          </a:p>
          <a:p>
            <a:pPr marL="0" lvl="0" indent="0" algn="ctr">
              <a:buClr>
                <a:srgbClr val="AD0101"/>
              </a:buClr>
              <a:buNone/>
            </a:pPr>
            <a:r>
              <a:rPr lang="en-US" sz="1600" dirty="0">
                <a:solidFill>
                  <a:srgbClr val="303030"/>
                </a:solidFill>
              </a:rPr>
              <a:t>Students can schedule Honors and Advanced Placement (AP) classes in the core subjects. Students qualify based on </a:t>
            </a:r>
            <a:r>
              <a:rPr lang="en-US" sz="1600" u="sng" dirty="0">
                <a:solidFill>
                  <a:srgbClr val="303030"/>
                </a:solidFill>
              </a:rPr>
              <a:t>LEAP (public) or </a:t>
            </a:r>
            <a:r>
              <a:rPr lang="en-US" sz="1600" u="sng" dirty="0" err="1">
                <a:solidFill>
                  <a:srgbClr val="303030"/>
                </a:solidFill>
              </a:rPr>
              <a:t>PreACT</a:t>
            </a:r>
            <a:r>
              <a:rPr lang="en-US" sz="1600" u="sng" dirty="0">
                <a:solidFill>
                  <a:srgbClr val="303030"/>
                </a:solidFill>
              </a:rPr>
              <a:t>/</a:t>
            </a:r>
            <a:r>
              <a:rPr lang="en-US" sz="1600" u="sng" dirty="0" err="1">
                <a:solidFill>
                  <a:srgbClr val="303030"/>
                </a:solidFill>
              </a:rPr>
              <a:t>TerraNova</a:t>
            </a:r>
            <a:r>
              <a:rPr lang="en-US" sz="1600" u="sng" dirty="0">
                <a:solidFill>
                  <a:srgbClr val="303030"/>
                </a:solidFill>
              </a:rPr>
              <a:t> (non-public) </a:t>
            </a:r>
            <a:r>
              <a:rPr lang="en-US" sz="1600" dirty="0">
                <a:solidFill>
                  <a:srgbClr val="303030"/>
                </a:solidFill>
              </a:rPr>
              <a:t>scores in each core content area AND final course grades. These are the following guidelines according to pupil progression to qualify for honors and/or AP classes:</a:t>
            </a:r>
          </a:p>
          <a:p>
            <a:pPr marL="0" lvl="0" indent="0" algn="ctr">
              <a:buClr>
                <a:srgbClr val="AD0101"/>
              </a:buClr>
              <a:buNone/>
            </a:pPr>
            <a:endParaRPr lang="en-US" sz="1600" dirty="0">
              <a:solidFill>
                <a:srgbClr val="303030"/>
              </a:solidFill>
            </a:endParaRPr>
          </a:p>
          <a:p>
            <a:pPr marL="0" lvl="0" indent="0" algn="ctr">
              <a:buClr>
                <a:srgbClr val="AD0101"/>
              </a:buClr>
              <a:buNone/>
            </a:pPr>
            <a:r>
              <a:rPr lang="en-US" sz="2400" b="1" u="sng" dirty="0">
                <a:solidFill>
                  <a:srgbClr val="303030"/>
                </a:solidFill>
              </a:rPr>
              <a:t>Advanced</a:t>
            </a:r>
            <a:r>
              <a:rPr lang="en-US" sz="2400" b="1" dirty="0">
                <a:solidFill>
                  <a:srgbClr val="303030"/>
                </a:solidFill>
              </a:rPr>
              <a:t> or </a:t>
            </a:r>
            <a:r>
              <a:rPr lang="en-US" sz="2400" b="1" u="sng" dirty="0">
                <a:solidFill>
                  <a:srgbClr val="303030"/>
                </a:solidFill>
              </a:rPr>
              <a:t>Mastery</a:t>
            </a:r>
            <a:r>
              <a:rPr lang="en-US" sz="2400" b="1" dirty="0">
                <a:solidFill>
                  <a:srgbClr val="303030"/>
                </a:solidFill>
              </a:rPr>
              <a:t> on LEAP</a:t>
            </a:r>
          </a:p>
          <a:p>
            <a:pPr marL="0" lvl="0" indent="0" algn="ctr">
              <a:buClr>
                <a:srgbClr val="AD0101"/>
              </a:buClr>
              <a:buNone/>
            </a:pPr>
            <a:r>
              <a:rPr lang="en-US" sz="2400" b="1" dirty="0">
                <a:solidFill>
                  <a:srgbClr val="303030"/>
                </a:solidFill>
              </a:rPr>
              <a:t>AND</a:t>
            </a:r>
          </a:p>
          <a:p>
            <a:pPr marL="0" lvl="0" indent="0" algn="ctr">
              <a:buClr>
                <a:srgbClr val="AD0101"/>
              </a:buClr>
              <a:buNone/>
            </a:pPr>
            <a:r>
              <a:rPr lang="en-US" sz="2400" b="1" dirty="0">
                <a:solidFill>
                  <a:srgbClr val="303030"/>
                </a:solidFill>
              </a:rPr>
              <a:t>an </a:t>
            </a:r>
            <a:r>
              <a:rPr lang="en-US" sz="2400" b="1" u="sng" dirty="0">
                <a:solidFill>
                  <a:srgbClr val="303030"/>
                </a:solidFill>
              </a:rPr>
              <a:t>A</a:t>
            </a:r>
            <a:r>
              <a:rPr lang="en-US" sz="2400" b="1" dirty="0">
                <a:solidFill>
                  <a:srgbClr val="303030"/>
                </a:solidFill>
              </a:rPr>
              <a:t> or </a:t>
            </a:r>
            <a:r>
              <a:rPr lang="en-US" sz="2400" b="1" u="sng" dirty="0">
                <a:solidFill>
                  <a:srgbClr val="303030"/>
                </a:solidFill>
              </a:rPr>
              <a:t>B</a:t>
            </a:r>
            <a:r>
              <a:rPr lang="en-US" sz="2400" b="1" dirty="0">
                <a:solidFill>
                  <a:srgbClr val="303030"/>
                </a:solidFill>
              </a:rPr>
              <a:t> final class grade</a:t>
            </a:r>
            <a:endParaRPr lang="en-US" sz="2000" b="1" dirty="0">
              <a:solidFill>
                <a:srgbClr val="303030"/>
              </a:solidFill>
            </a:endParaRPr>
          </a:p>
          <a:p>
            <a:pPr marL="0" indent="0" algn="ctr">
              <a:buNone/>
            </a:pPr>
            <a:endParaRPr lang="en-US" sz="1800" i="1" dirty="0"/>
          </a:p>
          <a:p>
            <a:pPr marL="0" indent="0" algn="ctr">
              <a:buNone/>
            </a:pPr>
            <a:r>
              <a:rPr lang="en-US" sz="1600" i="1" dirty="0" smtClean="0"/>
              <a:t>Taking honors classes gives students extra points for class rank and for TOPS Core GPA. </a:t>
            </a:r>
            <a:endParaRPr lang="en-US" sz="1600" i="1" dirty="0"/>
          </a:p>
          <a:p>
            <a:pPr marL="0" indent="0" algn="ctr">
              <a:buNone/>
            </a:pPr>
            <a:r>
              <a:rPr lang="en-US" sz="1600" i="1" dirty="0" smtClean="0">
                <a:solidFill>
                  <a:schemeClr val="bg1">
                    <a:lumMod val="65000"/>
                  </a:schemeClr>
                </a:solidFill>
              </a:rPr>
              <a:t>See page </a:t>
            </a:r>
            <a:r>
              <a:rPr lang="en-US" sz="1600" i="1" dirty="0">
                <a:solidFill>
                  <a:schemeClr val="bg1">
                    <a:lumMod val="65000"/>
                  </a:schemeClr>
                </a:solidFill>
              </a:rPr>
              <a:t>31 of the </a:t>
            </a:r>
            <a:r>
              <a:rPr lang="en-US" sz="1600" i="1" dirty="0">
                <a:solidFill>
                  <a:schemeClr val="bg1">
                    <a:lumMod val="65000"/>
                  </a:schemeClr>
                </a:solidFill>
                <a:hlinkClick r:id="rId3"/>
              </a:rPr>
              <a:t>APSB Pupil Progression Plan </a:t>
            </a:r>
            <a:r>
              <a:rPr lang="en-US" sz="1600" i="1" dirty="0">
                <a:solidFill>
                  <a:schemeClr val="bg1">
                    <a:lumMod val="65000"/>
                  </a:schemeClr>
                </a:solidFill>
              </a:rPr>
              <a:t>for honors </a:t>
            </a:r>
            <a:r>
              <a:rPr lang="en-US" sz="1600" i="1" dirty="0" smtClean="0">
                <a:solidFill>
                  <a:schemeClr val="bg1">
                    <a:lumMod val="65000"/>
                  </a:schemeClr>
                </a:solidFill>
              </a:rPr>
              <a:t>requirements and class rank policy.</a:t>
            </a:r>
            <a:endParaRPr lang="en-US" sz="1600" i="1" dirty="0">
              <a:solidFill>
                <a:schemeClr val="bg1">
                  <a:lumMod val="65000"/>
                </a:schemeClr>
              </a:solidFill>
            </a:endParaRPr>
          </a:p>
          <a:p>
            <a:pPr marL="0" indent="0" algn="ctr">
              <a:buNone/>
            </a:pPr>
            <a:endParaRPr lang="en-US" sz="2000" b="1" dirty="0"/>
          </a:p>
          <a:p>
            <a:pPr marL="0" indent="0" algn="ctr">
              <a:buNone/>
            </a:pPr>
            <a:endParaRPr lang="en-US" sz="2000" b="1" dirty="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4"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151217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4000" b="1" dirty="0" smtClean="0">
                <a:solidFill>
                  <a:prstClr val="black"/>
                </a:solidFill>
              </a:rPr>
              <a:t>Step 3: Physical Education Requirement-</a:t>
            </a:r>
            <a:br>
              <a:rPr lang="en-US" sz="4000" b="1" dirty="0" smtClean="0">
                <a:solidFill>
                  <a:prstClr val="black"/>
                </a:solidFill>
              </a:rPr>
            </a:br>
            <a:r>
              <a:rPr lang="en-US" sz="4000" dirty="0" smtClean="0">
                <a:solidFill>
                  <a:prstClr val="black"/>
                </a:solidFill>
              </a:rPr>
              <a:t>Choose PE or JROTC </a:t>
            </a:r>
            <a:endParaRPr lang="en-US" sz="4800" u="sng" dirty="0">
              <a:solidFill>
                <a:srgbClr val="FF0000"/>
              </a:solidFill>
              <a:latin typeface="Berlin Sans FB Demi" pitchFamily="34" charset="0"/>
            </a:endParaRPr>
          </a:p>
        </p:txBody>
      </p:sp>
      <p:sp>
        <p:nvSpPr>
          <p:cNvPr id="11" name="Content Placeholder 10"/>
          <p:cNvSpPr>
            <a:spLocks noGrp="1"/>
          </p:cNvSpPr>
          <p:nvPr>
            <p:ph type="body" idx="1"/>
          </p:nvPr>
        </p:nvSpPr>
        <p:spPr>
          <a:xfrm>
            <a:off x="865878" y="1981200"/>
            <a:ext cx="3706121" cy="679142"/>
          </a:xfrm>
          <a:ln>
            <a:solidFill>
              <a:schemeClr val="accent1"/>
            </a:solidFill>
          </a:ln>
        </p:spPr>
        <p:txBody>
          <a:bodyPr>
            <a:noAutofit/>
          </a:bodyPr>
          <a:lstStyle/>
          <a:p>
            <a:pPr marL="0" indent="0">
              <a:buNone/>
            </a:pPr>
            <a:endParaRPr lang="en-US" sz="1200" dirty="0"/>
          </a:p>
          <a:p>
            <a:pPr marL="0" indent="0">
              <a:buNone/>
            </a:pPr>
            <a:endParaRPr lang="en-US" sz="3600" dirty="0" smtClean="0"/>
          </a:p>
          <a:p>
            <a:pPr marL="0" indent="0">
              <a:buNone/>
            </a:pPr>
            <a:endParaRPr lang="en-US" sz="3600" dirty="0" smtClean="0"/>
          </a:p>
          <a:p>
            <a:pPr marL="0" indent="0">
              <a:buNone/>
            </a:pPr>
            <a:endParaRPr lang="en-US" sz="3600" dirty="0" smtClean="0"/>
          </a:p>
          <a:p>
            <a:pPr marL="0" indent="0">
              <a:buNone/>
            </a:pPr>
            <a:endParaRPr lang="en-US" sz="3600" dirty="0" smtClean="0"/>
          </a:p>
          <a:p>
            <a:pPr marL="0" indent="0" algn="ctr">
              <a:buNone/>
            </a:pPr>
            <a:r>
              <a:rPr lang="en-US" sz="3600" dirty="0" smtClean="0"/>
              <a:t>PE</a:t>
            </a:r>
            <a:endParaRPr lang="en-US" sz="3600" dirty="0"/>
          </a:p>
        </p:txBody>
      </p:sp>
      <p:sp>
        <p:nvSpPr>
          <p:cNvPr id="4" name="Content Placeholder 3"/>
          <p:cNvSpPr>
            <a:spLocks noGrp="1"/>
          </p:cNvSpPr>
          <p:nvPr>
            <p:ph sz="half" idx="2"/>
          </p:nvPr>
        </p:nvSpPr>
        <p:spPr>
          <a:xfrm>
            <a:off x="865878" y="2660342"/>
            <a:ext cx="3706121" cy="2749857"/>
          </a:xfrm>
          <a:ln>
            <a:solidFill>
              <a:schemeClr val="accent1"/>
            </a:solidFill>
          </a:ln>
        </p:spPr>
        <p:txBody>
          <a:bodyPr>
            <a:noAutofit/>
          </a:bodyPr>
          <a:lstStyle/>
          <a:p>
            <a:r>
              <a:rPr lang="en-US" sz="1900" dirty="0" smtClean="0"/>
              <a:t>Students participate in physical activity and learn the fundamentals of a variety of sports.</a:t>
            </a:r>
          </a:p>
          <a:p>
            <a:r>
              <a:rPr lang="en-US" sz="1900" dirty="0" smtClean="0"/>
              <a:t>PE Uniforms are required.  They will be ordered through the PE teacher at the beginning of each semester. </a:t>
            </a:r>
            <a:endParaRPr lang="en-US" sz="1900" dirty="0"/>
          </a:p>
        </p:txBody>
      </p:sp>
      <p:sp>
        <p:nvSpPr>
          <p:cNvPr id="5" name="Text Placeholder 4"/>
          <p:cNvSpPr>
            <a:spLocks noGrp="1"/>
          </p:cNvSpPr>
          <p:nvPr>
            <p:ph type="body" sz="quarter" idx="3"/>
          </p:nvPr>
        </p:nvSpPr>
        <p:spPr>
          <a:xfrm>
            <a:off x="4800600" y="1981199"/>
            <a:ext cx="3751384" cy="679143"/>
          </a:xfrm>
          <a:ln>
            <a:solidFill>
              <a:schemeClr val="accent1"/>
            </a:solidFill>
          </a:ln>
        </p:spPr>
        <p:txBody>
          <a:bodyPr>
            <a:normAutofit fontScale="85000" lnSpcReduction="10000"/>
          </a:bodyPr>
          <a:lstStyle/>
          <a:p>
            <a:pPr algn="ctr"/>
            <a:r>
              <a:rPr lang="en-US" dirty="0" smtClean="0"/>
              <a:t> </a:t>
            </a:r>
            <a:r>
              <a:rPr lang="en-US" sz="3500" dirty="0" smtClean="0"/>
              <a:t>JROTC (Naval Science)</a:t>
            </a:r>
            <a:endParaRPr lang="en-US" sz="3500" dirty="0"/>
          </a:p>
        </p:txBody>
      </p:sp>
      <p:sp>
        <p:nvSpPr>
          <p:cNvPr id="6" name="Content Placeholder 5"/>
          <p:cNvSpPr>
            <a:spLocks noGrp="1"/>
          </p:cNvSpPr>
          <p:nvPr>
            <p:ph sz="quarter" idx="4"/>
          </p:nvPr>
        </p:nvSpPr>
        <p:spPr>
          <a:xfrm>
            <a:off x="4800600" y="2660342"/>
            <a:ext cx="3751384" cy="2749857"/>
          </a:xfrm>
          <a:ln>
            <a:solidFill>
              <a:schemeClr val="accent1"/>
            </a:solidFill>
          </a:ln>
        </p:spPr>
        <p:txBody>
          <a:bodyPr>
            <a:normAutofit fontScale="77500" lnSpcReduction="20000"/>
          </a:bodyPr>
          <a:lstStyle/>
          <a:p>
            <a:r>
              <a:rPr lang="en-US" dirty="0" smtClean="0"/>
              <a:t>In class – PT , marching, team building.</a:t>
            </a:r>
          </a:p>
          <a:p>
            <a:r>
              <a:rPr lang="en-US" dirty="0" smtClean="0"/>
              <a:t>Outside of class, students participate in parades and service activities.</a:t>
            </a:r>
          </a:p>
          <a:p>
            <a:r>
              <a:rPr lang="en-US" dirty="0" smtClean="0"/>
              <a:t>Many leadership opportunities, color guard, rank, etc. </a:t>
            </a:r>
          </a:p>
          <a:p>
            <a:r>
              <a:rPr lang="en-US" dirty="0" smtClean="0"/>
              <a:t>Uniforms are worn once per week to school and are provided by the school. </a:t>
            </a:r>
            <a:endParaRPr lang="en-US" dirty="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
        <p:nvSpPr>
          <p:cNvPr id="3" name="TextBox 2"/>
          <p:cNvSpPr txBox="1"/>
          <p:nvPr/>
        </p:nvSpPr>
        <p:spPr>
          <a:xfrm>
            <a:off x="1617785" y="5833646"/>
            <a:ext cx="7239000" cy="338554"/>
          </a:xfrm>
          <a:prstGeom prst="rect">
            <a:avLst/>
          </a:prstGeom>
          <a:noFill/>
          <a:ln>
            <a:noFill/>
          </a:ln>
        </p:spPr>
        <p:txBody>
          <a:bodyPr wrap="square" rtlCol="0">
            <a:spAutoFit/>
          </a:bodyPr>
          <a:lstStyle/>
          <a:p>
            <a:r>
              <a:rPr lang="en-US" sz="1600" dirty="0"/>
              <a:t>*Note: Athletes are placed in 4</a:t>
            </a:r>
            <a:r>
              <a:rPr lang="en-US" sz="1600" baseline="30000" dirty="0"/>
              <a:t>th</a:t>
            </a:r>
            <a:r>
              <a:rPr lang="en-US" sz="1600" dirty="0"/>
              <a:t> Block PE/Conditioning at the request of the coach.</a:t>
            </a:r>
            <a:endParaRPr lang="en-US" sz="1400" dirty="0"/>
          </a:p>
        </p:txBody>
      </p:sp>
    </p:spTree>
    <p:extLst>
      <p:ext uri="{BB962C8B-B14F-4D97-AF65-F5344CB8AC3E}">
        <p14:creationId xmlns:p14="http://schemas.microsoft.com/office/powerpoint/2010/main" val="817452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4000" b="1" dirty="0" smtClean="0">
                <a:solidFill>
                  <a:prstClr val="black"/>
                </a:solidFill>
              </a:rPr>
              <a:t>JROTC offers many opportunities to get involved and become a leader at AHS.</a:t>
            </a:r>
            <a:endParaRPr lang="en-US" sz="4800" b="1" u="sng" dirty="0">
              <a:solidFill>
                <a:srgbClr val="FF0000"/>
              </a:solidFill>
              <a:latin typeface="Berlin Sans FB Demi" pitchFamily="34" charset="0"/>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410200" y="1489373"/>
            <a:ext cx="3472392" cy="2604294"/>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183234" y="1489373"/>
            <a:ext cx="4038600" cy="2683986"/>
          </a:xfrm>
        </p:spPr>
      </p:pic>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5"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018" t="17872" r="4025" b="31491"/>
          <a:stretch/>
        </p:blipFill>
        <p:spPr>
          <a:xfrm>
            <a:off x="3048000" y="4461287"/>
            <a:ext cx="3832283" cy="1499185"/>
          </a:xfrm>
          <a:prstGeom prst="rect">
            <a:avLst/>
          </a:prstGeom>
        </p:spPr>
      </p:pic>
    </p:spTree>
    <p:extLst>
      <p:ext uri="{BB962C8B-B14F-4D97-AF65-F5344CB8AC3E}">
        <p14:creationId xmlns:p14="http://schemas.microsoft.com/office/powerpoint/2010/main" val="929794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5486400"/>
            <a:ext cx="7086600"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dirty="0" smtClean="0">
                <a:solidFill>
                  <a:schemeClr val="tx1"/>
                </a:solidFill>
                <a:latin typeface="Goudy Old Style" pitchFamily="18" charset="0"/>
              </a:rPr>
              <a:t>Students enrolled in Ag can become a member of the FFA. </a:t>
            </a:r>
          </a:p>
        </p:txBody>
      </p:sp>
      <p:sp>
        <p:nvSpPr>
          <p:cNvPr id="10" name="Title 9"/>
          <p:cNvSpPr>
            <a:spLocks noGrp="1"/>
          </p:cNvSpPr>
          <p:nvPr>
            <p:ph type="title"/>
          </p:nvPr>
        </p:nvSpPr>
        <p:spPr>
          <a:xfrm>
            <a:off x="715825" y="4926"/>
            <a:ext cx="8290429" cy="1143000"/>
          </a:xfrm>
        </p:spPr>
        <p:txBody>
          <a:bodyPr>
            <a:normAutofit/>
          </a:bodyPr>
          <a:lstStyle/>
          <a:p>
            <a:r>
              <a:rPr lang="en-US" sz="4000" b="1" dirty="0" smtClean="0">
                <a:solidFill>
                  <a:prstClr val="black"/>
                </a:solidFill>
              </a:rPr>
              <a:t>Step 4: Choose your electives - Ag</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62000" y="990601"/>
            <a:ext cx="8229600" cy="1700242"/>
          </a:xfrm>
        </p:spPr>
        <p:txBody>
          <a:bodyPr>
            <a:noAutofit/>
          </a:bodyPr>
          <a:lstStyle/>
          <a:p>
            <a:pPr marL="0" indent="0">
              <a:buNone/>
            </a:pPr>
            <a:r>
              <a:rPr lang="en-US" sz="2400" b="1" dirty="0" err="1" smtClean="0"/>
              <a:t>Agriscience</a:t>
            </a:r>
            <a:r>
              <a:rPr lang="en-US" sz="2400" b="1" dirty="0" smtClean="0"/>
              <a:t> </a:t>
            </a:r>
            <a:r>
              <a:rPr lang="en-US" sz="2400" dirty="0" smtClean="0"/>
              <a:t>-</a:t>
            </a:r>
            <a:r>
              <a:rPr lang="en-US" sz="3600" dirty="0" smtClean="0"/>
              <a:t> </a:t>
            </a:r>
            <a:r>
              <a:rPr lang="en-US" sz="2000" dirty="0"/>
              <a:t>provides students with basic knowledge of agriculture and the science applications in agriculture. It includes units in animal science, plant science, agricultural mechanics (including hand woodworking, and small gas engines), and agricultural leadership</a:t>
            </a:r>
            <a:r>
              <a:rPr lang="en-US" sz="2000" dirty="0" smtClean="0"/>
              <a:t>.  We offer Ag I, II, III, IV &amp; Ag Leader!</a:t>
            </a:r>
          </a:p>
          <a:p>
            <a:pPr marL="0" indent="0">
              <a:buNone/>
            </a:pPr>
            <a:endParaRPr lang="en-US" sz="2000" dirty="0"/>
          </a:p>
          <a:p>
            <a:pPr marL="0" indent="0">
              <a:buNone/>
            </a:pPr>
            <a:endParaRPr lang="en-US" sz="36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37379" r="2913"/>
          <a:stretch/>
        </p:blipFill>
        <p:spPr>
          <a:xfrm>
            <a:off x="990599" y="2764442"/>
            <a:ext cx="2019787" cy="130276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4021" r="1853"/>
          <a:stretch/>
        </p:blipFill>
        <p:spPr>
          <a:xfrm>
            <a:off x="990600" y="4129102"/>
            <a:ext cx="2231130" cy="12954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317" t="18713" r="29304" b="36063"/>
          <a:stretch/>
        </p:blipFill>
        <p:spPr>
          <a:xfrm>
            <a:off x="6052391" y="3019863"/>
            <a:ext cx="2906971" cy="2218478"/>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2222" r="4074" b="28889"/>
          <a:stretch/>
        </p:blipFill>
        <p:spPr>
          <a:xfrm>
            <a:off x="3364966" y="2824133"/>
            <a:ext cx="2700772" cy="2586067"/>
          </a:xfrm>
          <a:prstGeom prst="rect">
            <a:avLst/>
          </a:prstGeom>
        </p:spPr>
      </p:pic>
    </p:spTree>
    <p:extLst>
      <p:ext uri="{BB962C8B-B14F-4D97-AF65-F5344CB8AC3E}">
        <p14:creationId xmlns:p14="http://schemas.microsoft.com/office/powerpoint/2010/main" val="44931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5872" y="5429078"/>
            <a:ext cx="7558516" cy="70788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dirty="0" smtClean="0">
                <a:solidFill>
                  <a:schemeClr val="tx1"/>
                </a:solidFill>
                <a:latin typeface="Goudy Old Style" pitchFamily="18" charset="0"/>
              </a:rPr>
              <a:t>Students have the opportunity to earn OSHA -10 in Ag I, and certify up to Level II in Welding and Carpentry.</a:t>
            </a:r>
          </a:p>
        </p:txBody>
      </p:sp>
      <p:sp>
        <p:nvSpPr>
          <p:cNvPr id="10" name="Title 9"/>
          <p:cNvSpPr>
            <a:spLocks noGrp="1"/>
          </p:cNvSpPr>
          <p:nvPr>
            <p:ph type="title"/>
          </p:nvPr>
        </p:nvSpPr>
        <p:spPr>
          <a:xfrm>
            <a:off x="715825" y="4926"/>
            <a:ext cx="8290429" cy="919733"/>
          </a:xfrm>
        </p:spPr>
        <p:txBody>
          <a:bodyPr>
            <a:normAutofit/>
          </a:bodyPr>
          <a:lstStyle/>
          <a:p>
            <a:r>
              <a:rPr lang="en-US" sz="4000" b="1" dirty="0" smtClean="0">
                <a:solidFill>
                  <a:prstClr val="black"/>
                </a:solidFill>
              </a:rPr>
              <a:t>Step 4: Choose your electives - Ag</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76654" y="765830"/>
            <a:ext cx="8254414" cy="709509"/>
          </a:xfrm>
        </p:spPr>
        <p:txBody>
          <a:bodyPr>
            <a:noAutofit/>
          </a:bodyPr>
          <a:lstStyle/>
          <a:p>
            <a:pPr marL="0" indent="0">
              <a:buNone/>
            </a:pPr>
            <a:r>
              <a:rPr lang="en-US" sz="1800" b="1" dirty="0" smtClean="0"/>
              <a:t>Ag I &amp; Construction Math must be passed before taking Welding, Carpentry, or Pipefitting.  If you will be interested in these classes later, choose Ag as an elective. </a:t>
            </a:r>
            <a:endParaRPr lang="en-US" sz="1600" dirty="0" smtClean="0"/>
          </a:p>
          <a:p>
            <a:pPr marL="0" indent="0">
              <a:buNone/>
            </a:pPr>
            <a:endParaRPr lang="en-US" sz="2000" dirty="0"/>
          </a:p>
          <a:p>
            <a:pPr marL="0" indent="0">
              <a:buNone/>
            </a:pPr>
            <a:endParaRPr lang="en-US" sz="36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4679" b="-446"/>
          <a:stretch/>
        </p:blipFill>
        <p:spPr>
          <a:xfrm>
            <a:off x="3299012" y="2086773"/>
            <a:ext cx="3414901" cy="310049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4001" t="4851" b="14299"/>
          <a:stretch/>
        </p:blipFill>
        <p:spPr>
          <a:xfrm>
            <a:off x="6918035" y="3661155"/>
            <a:ext cx="1828800" cy="1540200"/>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7037" t="19709" r="518" b="32625"/>
          <a:stretch/>
        </p:blipFill>
        <p:spPr>
          <a:xfrm>
            <a:off x="838199" y="1503076"/>
            <a:ext cx="2438399" cy="16764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281" y="3301780"/>
            <a:ext cx="2062315" cy="2062315"/>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30617" t="22223" r="7037" b="34357"/>
          <a:stretch/>
        </p:blipFill>
        <p:spPr>
          <a:xfrm>
            <a:off x="6765635" y="1503076"/>
            <a:ext cx="2133600" cy="1981199"/>
          </a:xfrm>
          <a:prstGeom prst="rect">
            <a:avLst/>
          </a:prstGeom>
        </p:spPr>
      </p:pic>
    </p:spTree>
    <p:extLst>
      <p:ext uri="{BB962C8B-B14F-4D97-AF65-F5344CB8AC3E}">
        <p14:creationId xmlns:p14="http://schemas.microsoft.com/office/powerpoint/2010/main" val="1755646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02677" y="77960"/>
            <a:ext cx="8290429" cy="726096"/>
          </a:xfrm>
        </p:spPr>
        <p:txBody>
          <a:bodyPr>
            <a:normAutofit/>
          </a:bodyPr>
          <a:lstStyle/>
          <a:p>
            <a:r>
              <a:rPr lang="en-US" sz="4000" b="1" dirty="0" smtClean="0">
                <a:solidFill>
                  <a:prstClr val="black"/>
                </a:solidFill>
              </a:rPr>
              <a:t>Step 4: Choose your electives- Band</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911751" y="745566"/>
            <a:ext cx="8232249" cy="807184"/>
          </a:xfrm>
        </p:spPr>
        <p:txBody>
          <a:bodyPr>
            <a:noAutofit/>
          </a:bodyPr>
          <a:lstStyle/>
          <a:p>
            <a:pPr marL="0" indent="0">
              <a:buNone/>
            </a:pPr>
            <a:r>
              <a:rPr lang="en-US" sz="1800" dirty="0" smtClean="0"/>
              <a:t>Become a member of the Pride of Sugarland Band!   Marching band members are required to attend summer camp.  Band fulfills the Art graduation requirement. </a:t>
            </a:r>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8888" r="4075" b="12223"/>
          <a:stretch/>
        </p:blipFill>
        <p:spPr>
          <a:xfrm>
            <a:off x="2687992" y="1763972"/>
            <a:ext cx="3768015" cy="203676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25555"/>
          <a:stretch/>
        </p:blipFill>
        <p:spPr>
          <a:xfrm>
            <a:off x="1142999" y="3927018"/>
            <a:ext cx="3401081" cy="1898937"/>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23333" r="14166" b="14445"/>
          <a:stretch/>
        </p:blipFill>
        <p:spPr>
          <a:xfrm>
            <a:off x="5181600" y="3938741"/>
            <a:ext cx="3599970" cy="1957266"/>
          </a:xfrm>
          <a:prstGeom prst="rect">
            <a:avLst/>
          </a:prstGeom>
        </p:spPr>
      </p:pic>
    </p:spTree>
    <p:extLst>
      <p:ext uri="{BB962C8B-B14F-4D97-AF65-F5344CB8AC3E}">
        <p14:creationId xmlns:p14="http://schemas.microsoft.com/office/powerpoint/2010/main" val="1301324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67508" y="31016"/>
            <a:ext cx="8290429" cy="1143000"/>
          </a:xfrm>
        </p:spPr>
        <p:txBody>
          <a:bodyPr>
            <a:normAutofit/>
          </a:bodyPr>
          <a:lstStyle/>
          <a:p>
            <a:r>
              <a:rPr lang="en-US" sz="4000" b="1" dirty="0" smtClean="0">
                <a:solidFill>
                  <a:prstClr val="black"/>
                </a:solidFill>
              </a:rPr>
              <a:t>Step 4: Choose your electives- FACS</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99896" y="830942"/>
            <a:ext cx="8077200" cy="1451861"/>
          </a:xfrm>
        </p:spPr>
        <p:txBody>
          <a:bodyPr>
            <a:noAutofit/>
          </a:bodyPr>
          <a:lstStyle/>
          <a:p>
            <a:pPr marL="0" indent="0">
              <a:buNone/>
            </a:pPr>
            <a:r>
              <a:rPr lang="en-US" sz="1800" b="1" dirty="0" smtClean="0"/>
              <a:t>Family and Consumer Science </a:t>
            </a:r>
            <a:r>
              <a:rPr lang="en-US" sz="1800" dirty="0" smtClean="0"/>
              <a:t>focuses on </a:t>
            </a:r>
            <a:r>
              <a:rPr lang="en-US" sz="1800" dirty="0"/>
              <a:t>the areas of personal and family living, wellness, nutrition and foods, financial management, living environments, appropriate child development practices, and transferring school skills to life and work</a:t>
            </a:r>
            <a:r>
              <a:rPr lang="en-US" sz="1800" dirty="0" smtClean="0"/>
              <a:t>.  Students wanting to take Baking &amp; Pastry Arts, Food &amp; Nutrition, or FACS II in the future should choose this elective.</a:t>
            </a:r>
            <a:endParaRPr lang="en-US" sz="1800" dirty="0"/>
          </a:p>
          <a:p>
            <a:pPr marL="0" indent="0">
              <a:buNone/>
            </a:pPr>
            <a:endParaRPr lang="en-US" sz="28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072" y="2330083"/>
            <a:ext cx="2498299" cy="187372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5126" t="19249" r="32298" b="22041"/>
          <a:stretch/>
        </p:blipFill>
        <p:spPr>
          <a:xfrm>
            <a:off x="6833965" y="4390035"/>
            <a:ext cx="1762192" cy="182249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4166" t="8621" r="9167" b="2351"/>
          <a:stretch/>
        </p:blipFill>
        <p:spPr>
          <a:xfrm>
            <a:off x="1268992" y="4326899"/>
            <a:ext cx="2201649" cy="1699099"/>
          </a:xfrm>
          <a:prstGeom prst="rect">
            <a:avLst/>
          </a:prstGeom>
        </p:spPr>
      </p:pic>
      <p:pic>
        <p:nvPicPr>
          <p:cNvPr id="8" name="Picture 7"/>
          <p:cNvPicPr>
            <a:picLocks noChangeAspect="1"/>
          </p:cNvPicPr>
          <p:nvPr/>
        </p:nvPicPr>
        <p:blipFill>
          <a:blip r:embed="rId7"/>
          <a:stretch>
            <a:fillRect/>
          </a:stretch>
        </p:blipFill>
        <p:spPr>
          <a:xfrm>
            <a:off x="3682857" y="2432280"/>
            <a:ext cx="2938892" cy="3704919"/>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1220" r="8522" b="42717"/>
          <a:stretch/>
        </p:blipFill>
        <p:spPr>
          <a:xfrm>
            <a:off x="6831284" y="2394004"/>
            <a:ext cx="1764873" cy="1828800"/>
          </a:xfrm>
          <a:prstGeom prst="rect">
            <a:avLst/>
          </a:prstGeom>
        </p:spPr>
      </p:pic>
    </p:spTree>
    <p:extLst>
      <p:ext uri="{BB962C8B-B14F-4D97-AF65-F5344CB8AC3E}">
        <p14:creationId xmlns:p14="http://schemas.microsoft.com/office/powerpoint/2010/main" val="3876476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02677" y="0"/>
            <a:ext cx="8290429" cy="1143000"/>
          </a:xfrm>
        </p:spPr>
        <p:txBody>
          <a:bodyPr>
            <a:normAutofit fontScale="90000"/>
          </a:bodyPr>
          <a:lstStyle/>
          <a:p>
            <a:r>
              <a:rPr lang="en-US" sz="4000" b="1" dirty="0" smtClean="0">
                <a:solidFill>
                  <a:prstClr val="black"/>
                </a:solidFill>
              </a:rPr>
              <a:t>Step 4: Choose your electives- </a:t>
            </a:r>
            <a:br>
              <a:rPr lang="en-US" sz="4000" b="1" dirty="0" smtClean="0">
                <a:solidFill>
                  <a:prstClr val="black"/>
                </a:solidFill>
              </a:rPr>
            </a:br>
            <a:r>
              <a:rPr lang="en-US" sz="4000" b="1" dirty="0" smtClean="0">
                <a:solidFill>
                  <a:prstClr val="black"/>
                </a:solidFill>
              </a:rPr>
              <a:t>Foreign Language</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62000" y="1174017"/>
            <a:ext cx="8077200" cy="3550384"/>
          </a:xfrm>
        </p:spPr>
        <p:txBody>
          <a:bodyPr>
            <a:noAutofit/>
          </a:bodyPr>
          <a:lstStyle/>
          <a:p>
            <a:pPr marL="0" indent="0" algn="ctr">
              <a:buNone/>
            </a:pPr>
            <a:r>
              <a:rPr lang="en-US" sz="1800" dirty="0" smtClean="0"/>
              <a:t>2 units of the same foreign language are required to graduate on the TOPS University Pathway.  These same languages can count as universal Jump Start electives.  These classes are online and are only recommended for 9</a:t>
            </a:r>
            <a:r>
              <a:rPr lang="en-US" sz="1800" baseline="30000" dirty="0" smtClean="0"/>
              <a:t>th</a:t>
            </a:r>
            <a:r>
              <a:rPr lang="en-US" sz="1800" dirty="0" smtClean="0"/>
              <a:t> grade students that </a:t>
            </a:r>
            <a:r>
              <a:rPr lang="en-US" sz="1800" dirty="0"/>
              <a:t>have completed French I or Spanish I in middle </a:t>
            </a:r>
            <a:r>
              <a:rPr lang="en-US" sz="1800" dirty="0" smtClean="0"/>
              <a:t>school or are </a:t>
            </a:r>
            <a:r>
              <a:rPr lang="en-US" sz="1800" u="sng" dirty="0" smtClean="0"/>
              <a:t>self motivated learners</a:t>
            </a:r>
            <a:r>
              <a:rPr lang="en-US" sz="1800" dirty="0"/>
              <a:t> </a:t>
            </a:r>
            <a:r>
              <a:rPr lang="en-US" sz="1800" dirty="0" smtClean="0"/>
              <a:t>.</a:t>
            </a:r>
          </a:p>
          <a:p>
            <a:pPr marL="0" indent="0" algn="ctr">
              <a:buNone/>
            </a:pPr>
            <a:endParaRPr lang="en-US" sz="1800" dirty="0"/>
          </a:p>
          <a:p>
            <a:pPr marL="0" indent="0" algn="ctr">
              <a:buNone/>
            </a:pPr>
            <a:r>
              <a:rPr lang="en-US" sz="1800" dirty="0" smtClean="0"/>
              <a:t>	</a:t>
            </a:r>
            <a:r>
              <a:rPr lang="en-US" sz="2000" dirty="0" smtClean="0"/>
              <a:t>	</a:t>
            </a:r>
          </a:p>
          <a:p>
            <a:pPr marL="0" indent="0" algn="ctr">
              <a:buNone/>
            </a:pPr>
            <a:r>
              <a:rPr lang="en-US" b="1" i="1" dirty="0" smtClean="0"/>
              <a:t>French I		Spanish I</a:t>
            </a:r>
          </a:p>
          <a:p>
            <a:pPr marL="0" indent="0">
              <a:buNone/>
            </a:pPr>
            <a:r>
              <a:rPr lang="en-US" b="1" i="1" dirty="0" smtClean="0"/>
              <a:t>		French II		Spanish II</a:t>
            </a:r>
          </a:p>
          <a:p>
            <a:pPr marL="0" indent="0">
              <a:buNone/>
            </a:pPr>
            <a:endParaRPr lang="en-US" dirty="0" smtClean="0"/>
          </a:p>
          <a:p>
            <a:pPr marL="0" indent="0">
              <a:buNone/>
            </a:pPr>
            <a:endParaRPr lang="en-US" dirty="0"/>
          </a:p>
          <a:p>
            <a:pPr marL="0" indent="0">
              <a:spcBef>
                <a:spcPts val="0"/>
              </a:spcBef>
              <a:buNone/>
            </a:pPr>
            <a:r>
              <a:rPr lang="en-US" sz="2000" dirty="0" smtClean="0"/>
              <a:t>                  </a:t>
            </a:r>
            <a:r>
              <a:rPr lang="en-US" sz="1200" dirty="0" smtClean="0"/>
              <a:t>We </a:t>
            </a:r>
            <a:r>
              <a:rPr lang="en-US" sz="1200" dirty="0"/>
              <a:t>also offer these classes through Dual Enrollment (College Level) for qualified students</a:t>
            </a:r>
            <a:r>
              <a:rPr lang="en-US" sz="1200" dirty="0" smtClean="0"/>
              <a:t>. </a:t>
            </a:r>
            <a:r>
              <a:rPr lang="en-US" sz="1200" dirty="0"/>
              <a:t> </a:t>
            </a:r>
          </a:p>
          <a:p>
            <a:pPr marL="0" indent="0">
              <a:spcBef>
                <a:spcPts val="0"/>
              </a:spcBef>
              <a:buNone/>
            </a:pPr>
            <a:r>
              <a:rPr lang="en-US" sz="1200" dirty="0" smtClean="0"/>
              <a:t>	    Dual Enrollment is normally recommended for students in 10</a:t>
            </a:r>
            <a:r>
              <a:rPr lang="en-US" sz="1200" baseline="30000" dirty="0" smtClean="0"/>
              <a:t>th</a:t>
            </a:r>
            <a:r>
              <a:rPr lang="en-US" sz="1200" dirty="0" smtClean="0"/>
              <a:t> – 12</a:t>
            </a:r>
            <a:r>
              <a:rPr lang="en-US" sz="1200" baseline="30000" dirty="0" smtClean="0"/>
              <a:t>th</a:t>
            </a:r>
            <a:r>
              <a:rPr lang="en-US" sz="1200" dirty="0" smtClean="0"/>
              <a:t> grade.  </a:t>
            </a:r>
          </a:p>
          <a:p>
            <a:pPr marL="0" indent="0">
              <a:spcBef>
                <a:spcPts val="0"/>
              </a:spcBef>
              <a:buNone/>
            </a:pPr>
            <a:r>
              <a:rPr lang="en-US" sz="1200" dirty="0"/>
              <a:t> </a:t>
            </a:r>
            <a:r>
              <a:rPr lang="en-US" sz="1200" dirty="0" smtClean="0"/>
              <a:t>                             If you would like us to check on your child’s eligibility as a 9</a:t>
            </a:r>
            <a:r>
              <a:rPr lang="en-US" sz="1200" baseline="30000" dirty="0" smtClean="0"/>
              <a:t>th</a:t>
            </a:r>
            <a:r>
              <a:rPr lang="en-US" sz="1200" dirty="0" smtClean="0"/>
              <a:t> grader, please email us.  </a:t>
            </a:r>
            <a:endParaRPr lang="en-US" sz="1200" dirty="0"/>
          </a:p>
          <a:p>
            <a:pPr marL="0" indent="0">
              <a:buNone/>
            </a:pPr>
            <a:endParaRPr lang="en-US" sz="20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675521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55385" y="-2"/>
            <a:ext cx="8290429" cy="1143000"/>
          </a:xfrm>
        </p:spPr>
        <p:txBody>
          <a:bodyPr>
            <a:normAutofit/>
          </a:bodyPr>
          <a:lstStyle/>
          <a:p>
            <a:r>
              <a:rPr lang="en-US" sz="4000" b="1" dirty="0" smtClean="0">
                <a:solidFill>
                  <a:prstClr val="black"/>
                </a:solidFill>
              </a:rPr>
              <a:t>Step 4: Choose your electives- IBCA</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880337" y="923186"/>
            <a:ext cx="8077200" cy="1600202"/>
          </a:xfrm>
        </p:spPr>
        <p:txBody>
          <a:bodyPr>
            <a:noAutofit/>
          </a:bodyPr>
          <a:lstStyle/>
          <a:p>
            <a:pPr marL="0" indent="0">
              <a:buNone/>
            </a:pPr>
            <a:r>
              <a:rPr lang="en-US" sz="2000" dirty="0" smtClean="0"/>
              <a:t>Introduction to Business Computer Apps- provides </a:t>
            </a:r>
            <a:r>
              <a:rPr lang="en-US" sz="2000" dirty="0"/>
              <a:t>students with basic computer application skills. Students will learn keyboarding skills along with basic computer concepts including both hardware and software, word processing, and spreadsheet </a:t>
            </a:r>
            <a:r>
              <a:rPr lang="en-US" sz="2000" dirty="0" smtClean="0"/>
              <a:t>applications.  Students that successfully pass IBCA can take BCA and Dual Enrollment BCA in the future.  </a:t>
            </a:r>
          </a:p>
          <a:p>
            <a:pPr marL="0" indent="0">
              <a:buNone/>
            </a:pPr>
            <a:endParaRPr lang="en-US" sz="3600" dirty="0"/>
          </a:p>
          <a:p>
            <a:pPr marL="0" indent="0">
              <a:buNone/>
            </a:pPr>
            <a:endParaRPr lang="en-US" sz="3600" dirty="0" smtClean="0"/>
          </a:p>
          <a:p>
            <a:pPr marL="0" indent="0">
              <a:buNone/>
            </a:pPr>
            <a:endParaRPr lang="en-US" sz="3600" dirty="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
        <p:nvSpPr>
          <p:cNvPr id="13" name="TextBox 12"/>
          <p:cNvSpPr txBox="1"/>
          <p:nvPr/>
        </p:nvSpPr>
        <p:spPr>
          <a:xfrm>
            <a:off x="1435231" y="5235714"/>
            <a:ext cx="7436858" cy="70788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dirty="0" smtClean="0">
                <a:solidFill>
                  <a:schemeClr val="tx1"/>
                </a:solidFill>
                <a:latin typeface="Goudy Old Style" pitchFamily="18" charset="0"/>
              </a:rPr>
              <a:t>Students have the opportunity to certify as MS Word, PowerPoint, and Excel Specialists upon completion of this series of courses.</a:t>
            </a:r>
          </a:p>
        </p:txBody>
      </p:sp>
      <p:pic>
        <p:nvPicPr>
          <p:cNvPr id="3" name="Picture 2"/>
          <p:cNvPicPr>
            <a:picLocks noChangeAspect="1"/>
          </p:cNvPicPr>
          <p:nvPr/>
        </p:nvPicPr>
        <p:blipFill>
          <a:blip r:embed="rId4"/>
          <a:stretch>
            <a:fillRect/>
          </a:stretch>
        </p:blipFill>
        <p:spPr>
          <a:xfrm>
            <a:off x="2940449" y="2758213"/>
            <a:ext cx="3263101" cy="2207505"/>
          </a:xfrm>
          <a:prstGeom prst="rect">
            <a:avLst/>
          </a:prstGeom>
        </p:spPr>
      </p:pic>
    </p:spTree>
    <p:extLst>
      <p:ext uri="{BB962C8B-B14F-4D97-AF65-F5344CB8AC3E}">
        <p14:creationId xmlns:p14="http://schemas.microsoft.com/office/powerpoint/2010/main" val="1336503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82765" y="152400"/>
            <a:ext cx="8212009" cy="1143000"/>
          </a:xfrm>
        </p:spPr>
        <p:txBody>
          <a:bodyPr>
            <a:noAutofit/>
          </a:bodyPr>
          <a:lstStyle/>
          <a:p>
            <a:r>
              <a:rPr lang="en-US" sz="3600" b="1" u="sng" dirty="0" smtClean="0"/>
              <a:t>Louisiana High School Graduation Pathways</a:t>
            </a:r>
            <a:br>
              <a:rPr lang="en-US" sz="3600" b="1" u="sng" dirty="0" smtClean="0"/>
            </a:br>
            <a:r>
              <a:rPr lang="en-US" sz="1600" i="1" dirty="0" smtClean="0"/>
              <a:t>Students enter high school following the TOPS University Pathway. Students wishing to switch to the Jump Start diploma must do so during their second year of high school. </a:t>
            </a:r>
            <a:endParaRPr lang="en-US" sz="3600" b="1" i="1" u="sng" dirty="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pic>
        <p:nvPicPr>
          <p:cNvPr id="2" name="Picture 1"/>
          <p:cNvPicPr>
            <a:picLocks noChangeAspect="1"/>
          </p:cNvPicPr>
          <p:nvPr/>
        </p:nvPicPr>
        <p:blipFill>
          <a:blip r:embed="rId4"/>
          <a:stretch>
            <a:fillRect/>
          </a:stretch>
        </p:blipFill>
        <p:spPr>
          <a:xfrm>
            <a:off x="2432538" y="1556973"/>
            <a:ext cx="4814887" cy="4615227"/>
          </a:xfrm>
          <a:prstGeom prst="rect">
            <a:avLst/>
          </a:prstGeom>
        </p:spPr>
      </p:pic>
    </p:spTree>
    <p:extLst>
      <p:ext uri="{BB962C8B-B14F-4D97-AF65-F5344CB8AC3E}">
        <p14:creationId xmlns:p14="http://schemas.microsoft.com/office/powerpoint/2010/main" val="568275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332" y="2433862"/>
            <a:ext cx="2010660" cy="2010660"/>
          </a:xfrm>
          <a:prstGeom prst="rect">
            <a:avLst/>
          </a:prstGeom>
        </p:spPr>
      </p:pic>
      <p:sp>
        <p:nvSpPr>
          <p:cNvPr id="10" name="Title 9"/>
          <p:cNvSpPr>
            <a:spLocks noGrp="1"/>
          </p:cNvSpPr>
          <p:nvPr>
            <p:ph type="title"/>
          </p:nvPr>
        </p:nvSpPr>
        <p:spPr>
          <a:xfrm>
            <a:off x="773723" y="280499"/>
            <a:ext cx="8290429" cy="633901"/>
          </a:xfrm>
        </p:spPr>
        <p:txBody>
          <a:bodyPr>
            <a:noAutofit/>
          </a:bodyPr>
          <a:lstStyle/>
          <a:p>
            <a:r>
              <a:rPr lang="en-US" sz="3000" b="1" dirty="0" smtClean="0">
                <a:solidFill>
                  <a:prstClr val="black"/>
                </a:solidFill>
              </a:rPr>
              <a:t>Step 4: Choose your electives- Intro to Health Oc.</a:t>
            </a:r>
            <a:endParaRPr lang="en-US" sz="3000" b="1" u="sng" dirty="0">
              <a:solidFill>
                <a:srgbClr val="FF0000"/>
              </a:solidFill>
              <a:latin typeface="Berlin Sans FB Demi" pitchFamily="34" charset="0"/>
            </a:endParaRPr>
          </a:p>
        </p:txBody>
      </p:sp>
      <p:sp>
        <p:nvSpPr>
          <p:cNvPr id="11" name="Content Placeholder 10"/>
          <p:cNvSpPr>
            <a:spLocks noGrp="1"/>
          </p:cNvSpPr>
          <p:nvPr>
            <p:ph idx="1"/>
          </p:nvPr>
        </p:nvSpPr>
        <p:spPr>
          <a:xfrm>
            <a:off x="768512" y="838200"/>
            <a:ext cx="8077200" cy="4144963"/>
          </a:xfrm>
        </p:spPr>
        <p:txBody>
          <a:bodyPr>
            <a:noAutofit/>
          </a:bodyPr>
          <a:lstStyle/>
          <a:p>
            <a:pPr marL="0" indent="0">
              <a:buNone/>
            </a:pPr>
            <a:r>
              <a:rPr lang="en-US" sz="1800" b="1" dirty="0" smtClean="0"/>
              <a:t>Introduction to Health Occupations</a:t>
            </a:r>
            <a:r>
              <a:rPr lang="en-US" sz="2000" b="1" dirty="0" smtClean="0"/>
              <a:t> </a:t>
            </a:r>
            <a:r>
              <a:rPr lang="en-US" sz="1800" dirty="0"/>
              <a:t>gives the student the knowledge that all health care workers must learn before entering a health care occupation.  This course is recommended to any student considering an occupation in the healthcare </a:t>
            </a:r>
            <a:r>
              <a:rPr lang="en-US" sz="1800" dirty="0" smtClean="0"/>
              <a:t>field. Students that will enroll in Medical Terminology and Patient Care Technician (PCT) courses must begin with this course. </a:t>
            </a:r>
            <a:endParaRPr lang="en-US" sz="16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4"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1852" t="13228" r="4779"/>
          <a:stretch/>
        </p:blipFill>
        <p:spPr>
          <a:xfrm>
            <a:off x="1267060" y="2458598"/>
            <a:ext cx="1876017" cy="2958335"/>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7973" r="19528" b="37778"/>
          <a:stretch/>
        </p:blipFill>
        <p:spPr>
          <a:xfrm>
            <a:off x="3306560" y="3712960"/>
            <a:ext cx="2285545" cy="170654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1752" y="2427524"/>
            <a:ext cx="1935244" cy="2958335"/>
          </a:xfrm>
          <a:prstGeom prst="rect">
            <a:avLst/>
          </a:prstGeom>
        </p:spPr>
      </p:pic>
      <p:sp>
        <p:nvSpPr>
          <p:cNvPr id="16" name="TextBox 15"/>
          <p:cNvSpPr txBox="1"/>
          <p:nvPr/>
        </p:nvSpPr>
        <p:spPr>
          <a:xfrm>
            <a:off x="1524000" y="5541435"/>
            <a:ext cx="7481895" cy="6463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solidFill>
                  <a:schemeClr val="tx1"/>
                </a:solidFill>
                <a:latin typeface="Goudy Old Style" pitchFamily="18" charset="0"/>
              </a:rPr>
              <a:t>Students can earn EKG Tech, Phlebotomy Tech, and PCT certifications upon completion of this series of courses.</a:t>
            </a:r>
          </a:p>
        </p:txBody>
      </p:sp>
    </p:spTree>
    <p:extLst>
      <p:ext uri="{BB962C8B-B14F-4D97-AF65-F5344CB8AC3E}">
        <p14:creationId xmlns:p14="http://schemas.microsoft.com/office/powerpoint/2010/main" val="4083714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55385" y="-139335"/>
            <a:ext cx="8290429" cy="1143000"/>
          </a:xfrm>
        </p:spPr>
        <p:txBody>
          <a:bodyPr>
            <a:normAutofit/>
          </a:bodyPr>
          <a:lstStyle/>
          <a:p>
            <a:r>
              <a:rPr lang="en-US" sz="4000" b="1" dirty="0" smtClean="0">
                <a:solidFill>
                  <a:prstClr val="black"/>
                </a:solidFill>
              </a:rPr>
              <a:t>Step 4: Choose your electives- General </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77371" y="914400"/>
            <a:ext cx="8077200" cy="4395788"/>
          </a:xfrm>
        </p:spPr>
        <p:txBody>
          <a:bodyPr>
            <a:noAutofit/>
          </a:bodyPr>
          <a:lstStyle/>
          <a:p>
            <a:pPr marL="0" indent="0">
              <a:buNone/>
            </a:pPr>
            <a:r>
              <a:rPr lang="en-US" sz="2400" dirty="0" smtClean="0"/>
              <a:t>Cyber Society </a:t>
            </a:r>
            <a:r>
              <a:rPr lang="en-US" sz="2800" dirty="0" smtClean="0"/>
              <a:t>-</a:t>
            </a:r>
            <a:r>
              <a:rPr lang="en-US" sz="2400" dirty="0" smtClean="0"/>
              <a:t>Students </a:t>
            </a:r>
            <a:r>
              <a:rPr lang="en-US" sz="2400" dirty="0"/>
              <a:t>will explore US laws related to technology, intellectual property, their personal lives, and the ongoing debate between privacy versus </a:t>
            </a:r>
            <a:r>
              <a:rPr lang="en-US" sz="2400" dirty="0" smtClean="0"/>
              <a:t>security.</a:t>
            </a:r>
            <a:endParaRPr lang="en-US" sz="2400" dirty="0"/>
          </a:p>
          <a:p>
            <a:pPr marL="0" indent="0">
              <a:buNone/>
            </a:pPr>
            <a:endParaRPr lang="en-US" sz="2400" dirty="0"/>
          </a:p>
          <a:p>
            <a:pPr marL="0" indent="0">
              <a:buNone/>
            </a:pPr>
            <a:r>
              <a:rPr lang="en-US" sz="2400" dirty="0" smtClean="0"/>
              <a:t>Quest for Success -  innovative</a:t>
            </a:r>
            <a:r>
              <a:rPr lang="en-US" sz="2400" dirty="0"/>
              <a:t>, high school-level, career exploration course designed to prepare Louisiana graduates for career and life success.</a:t>
            </a:r>
            <a:endParaRPr lang="en-US" sz="2400" dirty="0" smtClean="0"/>
          </a:p>
          <a:p>
            <a:pPr marL="0" indent="0">
              <a:buNone/>
            </a:pPr>
            <a:endParaRPr lang="en-US" sz="3600" dirty="0"/>
          </a:p>
          <a:p>
            <a:pPr marL="0" indent="0">
              <a:buNone/>
            </a:pPr>
            <a:r>
              <a:rPr lang="en-US" sz="2400" dirty="0" smtClean="0"/>
              <a:t>Study Skills- Student that have an IEP can take this class for additional academic support. </a:t>
            </a:r>
          </a:p>
          <a:p>
            <a:pPr marL="0" indent="0">
              <a:buNone/>
            </a:pPr>
            <a:r>
              <a:rPr lang="en-US" sz="2400" dirty="0" smtClean="0"/>
              <a:t>	</a:t>
            </a:r>
          </a:p>
          <a:p>
            <a:pPr marL="0" indent="0" algn="ctr">
              <a:buNone/>
            </a:pPr>
            <a:r>
              <a:rPr lang="en-US" sz="1800" dirty="0" smtClean="0"/>
              <a:t>For a list of electives available in 10</a:t>
            </a:r>
            <a:r>
              <a:rPr lang="en-US" sz="1800" baseline="30000" dirty="0" smtClean="0"/>
              <a:t>th</a:t>
            </a:r>
            <a:r>
              <a:rPr lang="en-US" sz="1800" dirty="0" smtClean="0"/>
              <a:t> – 12</a:t>
            </a:r>
            <a:r>
              <a:rPr lang="en-US" sz="1800" baseline="30000" dirty="0" smtClean="0"/>
              <a:t>th</a:t>
            </a:r>
            <a:r>
              <a:rPr lang="en-US" sz="1800" dirty="0" smtClean="0"/>
              <a:t> grade, please </a:t>
            </a:r>
            <a:r>
              <a:rPr lang="en-US" sz="1800" dirty="0"/>
              <a:t>visit</a:t>
            </a:r>
            <a:r>
              <a:rPr lang="en-US" sz="1400" dirty="0"/>
              <a:t> </a:t>
            </a:r>
            <a:endParaRPr lang="en-US" sz="1400" dirty="0" smtClean="0"/>
          </a:p>
          <a:p>
            <a:pPr marL="0" indent="0">
              <a:buNone/>
            </a:pPr>
            <a:r>
              <a:rPr lang="en-US" sz="1400" dirty="0"/>
              <a:t> </a:t>
            </a:r>
            <a:r>
              <a:rPr lang="en-US" sz="1400" dirty="0" smtClean="0"/>
              <a:t>                               </a:t>
            </a:r>
            <a:r>
              <a:rPr lang="en-US" sz="1400" dirty="0" smtClean="0">
                <a:hlinkClick r:id="rId3"/>
              </a:rPr>
              <a:t>https</a:t>
            </a:r>
            <a:r>
              <a:rPr lang="en-US" sz="1400" dirty="0">
                <a:hlinkClick r:id="rId3"/>
              </a:rPr>
              <a:t>://</a:t>
            </a:r>
            <a:r>
              <a:rPr lang="en-US" sz="1400" dirty="0" smtClean="0">
                <a:hlinkClick r:id="rId3"/>
              </a:rPr>
              <a:t>assumptionguidance.weebly.com/scheduling-information.html</a:t>
            </a:r>
            <a:r>
              <a:rPr lang="en-US" sz="1400" dirty="0" smtClean="0"/>
              <a:t> .</a:t>
            </a:r>
          </a:p>
          <a:p>
            <a:pPr marL="0" indent="0">
              <a:buNone/>
            </a:pPr>
            <a:endParaRPr lang="en-US" sz="14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4"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3259982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3723" y="280499"/>
            <a:ext cx="8290429" cy="1143000"/>
          </a:xfrm>
        </p:spPr>
        <p:txBody>
          <a:bodyPr>
            <a:normAutofit/>
          </a:bodyPr>
          <a:lstStyle/>
          <a:p>
            <a:r>
              <a:rPr lang="en-US" sz="4000" b="1" dirty="0" smtClean="0">
                <a:solidFill>
                  <a:prstClr val="black"/>
                </a:solidFill>
              </a:rPr>
              <a:t>Step 5: Pathway Selection</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62000" y="1174017"/>
            <a:ext cx="8077200" cy="3016983"/>
          </a:xfrm>
        </p:spPr>
        <p:txBody>
          <a:bodyPr>
            <a:noAutofit/>
          </a:bodyPr>
          <a:lstStyle/>
          <a:p>
            <a:pPr marL="457200" indent="-457200">
              <a:buFont typeface="+mj-lt"/>
              <a:buAutoNum type="arabicPeriod"/>
            </a:pPr>
            <a:endParaRPr lang="en-US" sz="3600" dirty="0" smtClean="0"/>
          </a:p>
          <a:p>
            <a:pPr marL="0" indent="0" algn="ctr">
              <a:buNone/>
            </a:pPr>
            <a:r>
              <a:rPr lang="en-US" sz="2400" dirty="0" smtClean="0"/>
              <a:t>Please select the pathway that you believe your child will be on.  This is not an official declaration, but will help us to advise your child.  If you are unsure, please select the last option.  Remember, we will provide more information next year on pathways.</a:t>
            </a:r>
          </a:p>
          <a:p>
            <a:pPr marL="0" indent="0" algn="ctr">
              <a:buNone/>
            </a:pPr>
            <a:endParaRPr lang="en-US" dirty="0" smtClean="0"/>
          </a:p>
          <a:p>
            <a:pPr marL="0" indent="0" algn="ctr">
              <a:buNone/>
            </a:pPr>
            <a:r>
              <a:rPr lang="en-US" sz="3600" dirty="0" smtClean="0"/>
              <a:t>Sign and return completed schedule proposals to your school office by Thursday, April 6, 2023.</a:t>
            </a:r>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1475170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4248" y="381001"/>
            <a:ext cx="8229600" cy="990599"/>
          </a:xfrm>
        </p:spPr>
        <p:txBody>
          <a:bodyPr>
            <a:normAutofit fontScale="90000"/>
          </a:bodyPr>
          <a:lstStyle/>
          <a:p>
            <a:r>
              <a:rPr lang="en-US" sz="3600" u="sng" dirty="0" smtClean="0">
                <a:latin typeface="Berlin Sans FB" panose="020E0602020502020306" pitchFamily="34" charset="0"/>
              </a:rPr>
              <a:t/>
            </a:r>
            <a:br>
              <a:rPr lang="en-US" sz="3600" u="sng" dirty="0" smtClean="0">
                <a:latin typeface="Berlin Sans FB" panose="020E0602020502020306" pitchFamily="34" charset="0"/>
              </a:rPr>
            </a:br>
            <a:r>
              <a:rPr lang="en-US" sz="3600" u="sng" dirty="0" smtClean="0">
                <a:latin typeface="Berlin Sans FB" panose="020E0602020502020306" pitchFamily="34" charset="0"/>
              </a:rPr>
              <a:t/>
            </a:r>
            <a:br>
              <a:rPr lang="en-US" sz="3600" u="sng" dirty="0" smtClean="0">
                <a:latin typeface="Berlin Sans FB" panose="020E0602020502020306" pitchFamily="34" charset="0"/>
              </a:rPr>
            </a:br>
            <a:r>
              <a:rPr lang="en-US" sz="3600" u="sng" dirty="0" smtClean="0">
                <a:latin typeface="Berlin Sans FB" panose="020E0602020502020306" pitchFamily="34" charset="0"/>
              </a:rPr>
              <a:t>Registration Process:</a:t>
            </a:r>
            <a:r>
              <a:rPr lang="en-US" sz="2400" dirty="0">
                <a:latin typeface="Berlin Sans FB" panose="020E0602020502020306" pitchFamily="34" charset="0"/>
              </a:rPr>
              <a:t/>
            </a:r>
            <a:br>
              <a:rPr lang="en-US" sz="2400" dirty="0">
                <a:latin typeface="Berlin Sans FB" panose="020E0602020502020306" pitchFamily="34" charset="0"/>
              </a:rPr>
            </a:br>
            <a:r>
              <a:rPr lang="en-US" sz="4000" dirty="0"/>
              <a:t/>
            </a:r>
            <a:br>
              <a:rPr lang="en-US" sz="4000" dirty="0"/>
            </a:br>
            <a:endParaRPr lang="en-US" sz="4000" dirty="0">
              <a:latin typeface="Berlin Sans FB" panose="020E0602020502020306" pitchFamily="34" charset="0"/>
            </a:endParaRPr>
          </a:p>
        </p:txBody>
      </p:sp>
      <p:sp>
        <p:nvSpPr>
          <p:cNvPr id="2" name="Content Placeholder 1"/>
          <p:cNvSpPr>
            <a:spLocks noGrp="1"/>
          </p:cNvSpPr>
          <p:nvPr>
            <p:ph sz="half" idx="1"/>
          </p:nvPr>
        </p:nvSpPr>
        <p:spPr>
          <a:xfrm>
            <a:off x="870438" y="1245394"/>
            <a:ext cx="8077200" cy="4622006"/>
          </a:xfrm>
        </p:spPr>
        <p:txBody>
          <a:bodyPr>
            <a:normAutofit fontScale="92500" lnSpcReduction="20000"/>
          </a:bodyPr>
          <a:lstStyle/>
          <a:p>
            <a:pPr marL="0" indent="0" algn="ctr">
              <a:buNone/>
            </a:pPr>
            <a:r>
              <a:rPr lang="en-US" sz="1100" b="1" dirty="0" smtClean="0"/>
              <a:t>Students enrolled at Belle Rose Middle,  Labadieville Middle, Napoleonville Middle, and Pierre Part Elementary are automatically registered at AHS. </a:t>
            </a:r>
            <a:r>
              <a:rPr lang="en-US" sz="1100" b="1" dirty="0"/>
              <a:t>No further registration information is needed</a:t>
            </a:r>
            <a:r>
              <a:rPr lang="en-US" sz="1100" b="1" dirty="0" smtClean="0"/>
              <a:t>.  All records are forwarded to AHS from the middle schools on the last day of school.  If you are transferring to a school other than AHS for 9</a:t>
            </a:r>
            <a:r>
              <a:rPr lang="en-US" sz="1100" b="1" baseline="30000" dirty="0" smtClean="0"/>
              <a:t>th</a:t>
            </a:r>
            <a:r>
              <a:rPr lang="en-US" sz="1100" b="1" dirty="0" smtClean="0"/>
              <a:t> grade, you must complete drop paperwork at AHS.   </a:t>
            </a:r>
          </a:p>
          <a:p>
            <a:pPr marL="0" indent="0" algn="ctr">
              <a:buNone/>
            </a:pPr>
            <a:endParaRPr lang="en-US" sz="1200" b="1" dirty="0" smtClean="0"/>
          </a:p>
          <a:p>
            <a:r>
              <a:rPr lang="en-US" sz="1800" dirty="0" smtClean="0"/>
              <a:t>Students at St. Elizabeth School or any state approved non-public school may pick up registration packets today.  Please complete the registration packet and turn it in with your required documents and schedule proposal by Thursday, April 6, 2023.   You may bring your registration documents directly to the AHS Guidance Department.   Registrations not received by this date will not be accepted until regular registration in July. </a:t>
            </a:r>
          </a:p>
          <a:p>
            <a:r>
              <a:rPr lang="en-US" sz="1800" dirty="0" smtClean="0"/>
              <a:t>Students enrolling from home study, programs that are not state approved, or transferring from public schools outside of Assumption Parish must pick up a registration packet and schedule proposal from the AHS guidance office during regular registration, July 24-27, 2023.</a:t>
            </a:r>
          </a:p>
          <a:p>
            <a:r>
              <a:rPr lang="en-US" sz="1800" dirty="0" smtClean="0"/>
              <a:t>Students </a:t>
            </a:r>
            <a:r>
              <a:rPr lang="en-US" sz="1800" dirty="0"/>
              <a:t>that have not taken the 8</a:t>
            </a:r>
            <a:r>
              <a:rPr lang="en-US" sz="1800" baseline="30000" dirty="0"/>
              <a:t>th</a:t>
            </a:r>
            <a:r>
              <a:rPr lang="en-US" sz="1800" dirty="0"/>
              <a:t> grade LEAP will take a placement </a:t>
            </a:r>
            <a:r>
              <a:rPr lang="en-US" sz="1800" dirty="0" smtClean="0"/>
              <a:t>test.  The test will be given on Aug. 8</a:t>
            </a:r>
            <a:r>
              <a:rPr lang="en-US" sz="1800" baseline="30000" dirty="0" smtClean="0"/>
              <a:t>th</a:t>
            </a:r>
            <a:r>
              <a:rPr lang="en-US" sz="1800" dirty="0" smtClean="0"/>
              <a:t>, 9</a:t>
            </a:r>
            <a:r>
              <a:rPr lang="en-US" sz="1800" baseline="30000" dirty="0" smtClean="0"/>
              <a:t>th</a:t>
            </a:r>
            <a:r>
              <a:rPr lang="en-US" sz="1800" dirty="0" smtClean="0"/>
              <a:t>, 10</a:t>
            </a:r>
            <a:r>
              <a:rPr lang="en-US" sz="1800" baseline="30000" dirty="0" smtClean="0"/>
              <a:t>th</a:t>
            </a:r>
            <a:r>
              <a:rPr lang="en-US" sz="1800" dirty="0" smtClean="0"/>
              <a:t>, or 11</a:t>
            </a:r>
            <a:r>
              <a:rPr lang="en-US" sz="1800" baseline="30000" dirty="0" smtClean="0"/>
              <a:t>th</a:t>
            </a:r>
            <a:r>
              <a:rPr lang="en-US" sz="1800" dirty="0" smtClean="0"/>
              <a:t>.  An exact date will be given at a later date.</a:t>
            </a:r>
            <a:endParaRPr lang="en-US" sz="1100" b="1" i="1" dirty="0"/>
          </a:p>
          <a:p>
            <a:endParaRPr lang="en-US" sz="1800" dirty="0" smtClean="0"/>
          </a:p>
          <a:p>
            <a:pPr marL="0" indent="0" algn="ctr">
              <a:buNone/>
            </a:pPr>
            <a:r>
              <a:rPr lang="en-US" sz="1600" b="1" dirty="0" smtClean="0"/>
              <a:t>Required </a:t>
            </a:r>
            <a:r>
              <a:rPr lang="en-US" sz="1600" b="1" dirty="0"/>
              <a:t>Registration Documents: </a:t>
            </a:r>
          </a:p>
          <a:p>
            <a:pPr marL="0" indent="0" algn="ctr">
              <a:buNone/>
            </a:pPr>
            <a:r>
              <a:rPr lang="en-US" sz="1500" b="1" dirty="0"/>
              <a:t>Birth Certificate, Social Security Card, </a:t>
            </a:r>
            <a:r>
              <a:rPr lang="en-US" sz="1500" b="1" dirty="0" smtClean="0"/>
              <a:t>custody </a:t>
            </a:r>
            <a:r>
              <a:rPr lang="en-US" sz="1500" b="1" dirty="0"/>
              <a:t>papers if </a:t>
            </a:r>
            <a:r>
              <a:rPr lang="en-US" sz="1500" b="1" dirty="0" smtClean="0"/>
              <a:t>applicable, and Proof </a:t>
            </a:r>
            <a:r>
              <a:rPr lang="en-US" sz="1500" b="1" dirty="0"/>
              <a:t>of </a:t>
            </a:r>
            <a:r>
              <a:rPr lang="en-US" sz="1500" b="1" dirty="0" smtClean="0"/>
              <a:t>Residency in Assumption Parish </a:t>
            </a:r>
            <a:r>
              <a:rPr lang="en-US" sz="1600" b="1" dirty="0"/>
              <a:t>(</a:t>
            </a:r>
            <a:r>
              <a:rPr lang="en-US" sz="1400" b="1" dirty="0"/>
              <a:t>current service </a:t>
            </a:r>
            <a:r>
              <a:rPr lang="en-US" sz="1400" b="1" dirty="0" smtClean="0"/>
              <a:t>bill</a:t>
            </a:r>
            <a:r>
              <a:rPr lang="en-US" sz="1600" b="1" dirty="0" smtClean="0"/>
              <a:t>, </a:t>
            </a:r>
            <a:r>
              <a:rPr lang="en-US" sz="1200" b="1" dirty="0"/>
              <a:t>i.e. gas, electric, water, cable</a:t>
            </a:r>
            <a:r>
              <a:rPr lang="en-US" sz="1600" b="1" dirty="0" smtClean="0"/>
              <a:t>). </a:t>
            </a:r>
            <a:r>
              <a:rPr lang="en-US" sz="1400" b="1" dirty="0" smtClean="0"/>
              <a:t>Documentation of successful completion of 8</a:t>
            </a:r>
            <a:r>
              <a:rPr lang="en-US" sz="1400" b="1" baseline="30000" dirty="0" smtClean="0"/>
              <a:t>th</a:t>
            </a:r>
            <a:r>
              <a:rPr lang="en-US" sz="1400" b="1" dirty="0" smtClean="0"/>
              <a:t> grade and educational records will be requested by AHS at the time of registration from the previous school. </a:t>
            </a:r>
            <a:endParaRPr lang="en-US" sz="1400" dirty="0" smtClean="0"/>
          </a:p>
          <a:p>
            <a:pPr marL="0" indent="0">
              <a:buNone/>
            </a:pPr>
            <a:endParaRPr lang="en-US" sz="1800" dirty="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1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3" name="Rectangle 2"/>
          <p:cNvSpPr/>
          <p:nvPr/>
        </p:nvSpPr>
        <p:spPr>
          <a:xfrm>
            <a:off x="927914" y="4738422"/>
            <a:ext cx="7962248" cy="9765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895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4248" y="381001"/>
            <a:ext cx="8229600" cy="990599"/>
          </a:xfrm>
        </p:spPr>
        <p:txBody>
          <a:bodyPr>
            <a:normAutofit fontScale="90000"/>
          </a:bodyPr>
          <a:lstStyle/>
          <a:p>
            <a:r>
              <a:rPr lang="en-US" sz="3600" u="sng" dirty="0" smtClean="0">
                <a:latin typeface="Berlin Sans FB" panose="020E0602020502020306" pitchFamily="34" charset="0"/>
              </a:rPr>
              <a:t/>
            </a:r>
            <a:br>
              <a:rPr lang="en-US" sz="3600" u="sng" dirty="0" smtClean="0">
                <a:latin typeface="Berlin Sans FB" panose="020E0602020502020306" pitchFamily="34" charset="0"/>
              </a:rPr>
            </a:br>
            <a:r>
              <a:rPr lang="en-US" sz="3600" u="sng" dirty="0" smtClean="0">
                <a:latin typeface="Berlin Sans FB" panose="020E0602020502020306" pitchFamily="34" charset="0"/>
              </a:rPr>
              <a:t/>
            </a:r>
            <a:br>
              <a:rPr lang="en-US" sz="3600" u="sng" dirty="0" smtClean="0">
                <a:latin typeface="Berlin Sans FB" panose="020E0602020502020306" pitchFamily="34" charset="0"/>
              </a:rPr>
            </a:br>
            <a:r>
              <a:rPr lang="en-US" sz="3600" u="sng" dirty="0" smtClean="0">
                <a:latin typeface="Berlin Sans FB" panose="020E0602020502020306" pitchFamily="34" charset="0"/>
              </a:rPr>
              <a:t>What’s next?</a:t>
            </a:r>
            <a:r>
              <a:rPr lang="en-US" sz="2400" dirty="0">
                <a:latin typeface="Berlin Sans FB" panose="020E0602020502020306" pitchFamily="34" charset="0"/>
              </a:rPr>
              <a:t/>
            </a:r>
            <a:br>
              <a:rPr lang="en-US" sz="2400" dirty="0">
                <a:latin typeface="Berlin Sans FB" panose="020E0602020502020306" pitchFamily="34" charset="0"/>
              </a:rPr>
            </a:br>
            <a:r>
              <a:rPr lang="en-US" sz="4000" dirty="0"/>
              <a:t/>
            </a:r>
            <a:br>
              <a:rPr lang="en-US" sz="4000" dirty="0"/>
            </a:br>
            <a:endParaRPr lang="en-US" sz="4000" dirty="0">
              <a:latin typeface="Berlin Sans FB" panose="020E0602020502020306" pitchFamily="34" charset="0"/>
            </a:endParaRPr>
          </a:p>
        </p:txBody>
      </p:sp>
      <p:sp>
        <p:nvSpPr>
          <p:cNvPr id="2" name="Content Placeholder 1"/>
          <p:cNvSpPr>
            <a:spLocks noGrp="1"/>
          </p:cNvSpPr>
          <p:nvPr>
            <p:ph sz="half" idx="1"/>
          </p:nvPr>
        </p:nvSpPr>
        <p:spPr>
          <a:xfrm>
            <a:off x="1143000" y="1170751"/>
            <a:ext cx="8077200" cy="4622006"/>
          </a:xfrm>
        </p:spPr>
        <p:txBody>
          <a:bodyPr>
            <a:normAutofit/>
          </a:bodyPr>
          <a:lstStyle/>
          <a:p>
            <a:r>
              <a:rPr lang="en-US" sz="1800" dirty="0" smtClean="0"/>
              <a:t>Monitor AHS Facebook and our website for announcements and updates throughout the summer.</a:t>
            </a:r>
          </a:p>
          <a:p>
            <a:r>
              <a:rPr lang="en-US" sz="1800" dirty="0" smtClean="0"/>
              <a:t>Freshman Orientation – During the week of August 7</a:t>
            </a:r>
            <a:r>
              <a:rPr lang="en-US" sz="1800" baseline="30000" dirty="0" smtClean="0"/>
              <a:t>th</a:t>
            </a:r>
            <a:r>
              <a:rPr lang="en-US" sz="1800" dirty="0" smtClean="0"/>
              <a:t> (Exact Date TBD)</a:t>
            </a:r>
          </a:p>
          <a:p>
            <a:pPr marL="0" indent="0">
              <a:buNone/>
            </a:pPr>
            <a:r>
              <a:rPr lang="en-US" sz="1800" dirty="0"/>
              <a:t>	</a:t>
            </a:r>
            <a:r>
              <a:rPr lang="en-US" sz="1800" dirty="0" smtClean="0"/>
              <a:t>	              Schedule pickup, Chromebook checkout &amp; tours</a:t>
            </a:r>
          </a:p>
          <a:p>
            <a:r>
              <a:rPr lang="en-US" sz="1800" dirty="0" smtClean="0"/>
              <a:t>Supply lists – given on first day of school – bring basics on first day</a:t>
            </a:r>
          </a:p>
          <a:p>
            <a:pPr marL="0" indent="0">
              <a:buNone/>
            </a:pPr>
            <a:r>
              <a:rPr lang="en-US" sz="1400" b="1" dirty="0" smtClean="0"/>
              <a:t>Note: Students must use school issued Chromebooks. Personal Chromebooks/laptops are not allowed.</a:t>
            </a:r>
          </a:p>
          <a:p>
            <a:r>
              <a:rPr lang="en-US" sz="1800" dirty="0" smtClean="0"/>
              <a:t>First Day of School – August 11</a:t>
            </a:r>
            <a:r>
              <a:rPr lang="en-US" sz="1800" baseline="30000" dirty="0" smtClean="0"/>
              <a:t>th</a:t>
            </a:r>
            <a:r>
              <a:rPr lang="en-US" sz="1800" dirty="0" smtClean="0"/>
              <a:t> </a:t>
            </a:r>
          </a:p>
          <a:p>
            <a:r>
              <a:rPr lang="en-US" sz="1800" dirty="0" smtClean="0"/>
              <a:t>Freshman class meetings with counselors -  Early Fall Semester</a:t>
            </a:r>
          </a:p>
          <a:p>
            <a:r>
              <a:rPr lang="en-US" sz="1800" dirty="0" smtClean="0"/>
              <a:t>Freshman individual meetings with counselors – End of Fall Semester</a:t>
            </a:r>
          </a:p>
          <a:p>
            <a:r>
              <a:rPr lang="en-US" sz="1800" dirty="0" smtClean="0"/>
              <a:t>Updates and information will be provided throughout the year via Google Classroom.</a:t>
            </a:r>
          </a:p>
          <a:p>
            <a:r>
              <a:rPr lang="en-US" sz="1800" dirty="0" smtClean="0"/>
              <a:t>We are only an email or call away if you need anything. </a:t>
            </a:r>
          </a:p>
          <a:p>
            <a:pPr marL="0" indent="0" algn="ctr">
              <a:buNone/>
            </a:pPr>
            <a:endParaRPr lang="en-US" sz="1000" b="1" dirty="0" smtClean="0"/>
          </a:p>
          <a:p>
            <a:pPr marL="0" indent="0" algn="ctr">
              <a:buNone/>
            </a:pPr>
            <a:endParaRPr lang="en-US" sz="1600" b="1" dirty="0" smtClean="0"/>
          </a:p>
          <a:p>
            <a:pPr marL="0" indent="0">
              <a:buNone/>
            </a:pPr>
            <a:endParaRPr lang="en-US" sz="1800" dirty="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1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Tree>
    <p:extLst>
      <p:ext uri="{BB962C8B-B14F-4D97-AF65-F5344CB8AC3E}">
        <p14:creationId xmlns:p14="http://schemas.microsoft.com/office/powerpoint/2010/main" val="145894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3723" y="280499"/>
            <a:ext cx="8290429" cy="1143000"/>
          </a:xfrm>
        </p:spPr>
        <p:txBody>
          <a:bodyPr>
            <a:normAutofit fontScale="90000"/>
          </a:bodyPr>
          <a:lstStyle/>
          <a:p>
            <a:r>
              <a:rPr lang="en-US" sz="4000" b="1" dirty="0" smtClean="0">
                <a:solidFill>
                  <a:prstClr val="black"/>
                </a:solidFill>
              </a:rPr>
              <a:t/>
            </a:r>
            <a:br>
              <a:rPr lang="en-US" sz="4000" b="1" dirty="0" smtClean="0">
                <a:solidFill>
                  <a:prstClr val="black"/>
                </a:solidFill>
              </a:rPr>
            </a:br>
            <a:r>
              <a:rPr lang="en-US" sz="4000" b="1" u="sng" dirty="0" smtClean="0">
                <a:solidFill>
                  <a:prstClr val="black"/>
                </a:solidFill>
              </a:rPr>
              <a:t>Presentation Material</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62000" y="1174016"/>
            <a:ext cx="8077200" cy="4144963"/>
          </a:xfrm>
        </p:spPr>
        <p:txBody>
          <a:bodyPr>
            <a:noAutofit/>
          </a:bodyPr>
          <a:lstStyle/>
          <a:p>
            <a:pPr marL="457200" indent="-457200">
              <a:buFont typeface="+mj-lt"/>
              <a:buAutoNum type="arabicPeriod"/>
            </a:pPr>
            <a:endParaRPr lang="en-US" sz="1200" dirty="0" smtClean="0"/>
          </a:p>
          <a:p>
            <a:pPr marL="457200" indent="-457200">
              <a:buFont typeface="+mj-lt"/>
              <a:buAutoNum type="arabicPeriod"/>
            </a:pPr>
            <a:endParaRPr lang="en-US" sz="1200" dirty="0"/>
          </a:p>
          <a:p>
            <a:pPr marL="0" indent="0" algn="ctr">
              <a:buNone/>
            </a:pPr>
            <a:r>
              <a:rPr lang="en-US" sz="3600" dirty="0" smtClean="0"/>
              <a:t>This presentation will be posted on our website, </a:t>
            </a:r>
            <a:r>
              <a:rPr lang="en-US" sz="3600" dirty="0" smtClean="0">
                <a:hlinkClick r:id="rId3"/>
              </a:rPr>
              <a:t>www.assumptionguidance.weebly.com</a:t>
            </a:r>
            <a:r>
              <a:rPr lang="en-US" sz="3600" dirty="0" smtClean="0"/>
              <a:t> </a:t>
            </a:r>
          </a:p>
          <a:p>
            <a:pPr marL="0" indent="0" algn="ctr">
              <a:buNone/>
            </a:pPr>
            <a:r>
              <a:rPr lang="en-US" sz="3600" dirty="0" smtClean="0"/>
              <a:t>under the “SCHEDULING” tab.  </a:t>
            </a:r>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4"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2602959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3400" y="568203"/>
            <a:ext cx="8229600" cy="1143000"/>
          </a:xfrm>
        </p:spPr>
        <p:txBody>
          <a:bodyPr>
            <a:normAutofit fontScale="90000"/>
          </a:bodyPr>
          <a:lstStyle/>
          <a:p>
            <a:r>
              <a:rPr lang="en-US" sz="3600" u="sng" dirty="0" smtClean="0">
                <a:latin typeface="Berlin Sans FB" panose="020E0602020502020306" pitchFamily="34" charset="0"/>
              </a:rPr>
              <a:t>Support Contacts</a:t>
            </a:r>
            <a:r>
              <a:rPr lang="en-US" u="sng" dirty="0" smtClean="0">
                <a:latin typeface="Berlin Sans FB" panose="020E0602020502020306" pitchFamily="34" charset="0"/>
              </a:rPr>
              <a:t/>
            </a:r>
            <a:br>
              <a:rPr lang="en-US" u="sng" dirty="0" smtClean="0">
                <a:latin typeface="Berlin Sans FB" panose="020E0602020502020306" pitchFamily="34" charset="0"/>
              </a:rPr>
            </a:br>
            <a:r>
              <a:rPr lang="en-US" sz="2400" dirty="0" smtClean="0">
                <a:latin typeface="Berlin Sans FB" panose="020E0602020502020306" pitchFamily="34" charset="0"/>
              </a:rPr>
              <a:t>Assumption High School</a:t>
            </a:r>
            <a:br>
              <a:rPr lang="en-US" sz="2400" dirty="0" smtClean="0">
                <a:latin typeface="Berlin Sans FB" panose="020E0602020502020306" pitchFamily="34" charset="0"/>
              </a:rPr>
            </a:br>
            <a:r>
              <a:rPr lang="en-US" sz="2400" dirty="0" smtClean="0">
                <a:latin typeface="Berlin Sans FB" panose="020E0602020502020306" pitchFamily="34" charset="0"/>
              </a:rPr>
              <a:t>(985) 369-2956</a:t>
            </a:r>
            <a:r>
              <a:rPr lang="en-US" sz="2400" dirty="0">
                <a:latin typeface="Berlin Sans FB" panose="020E0602020502020306" pitchFamily="34" charset="0"/>
              </a:rPr>
              <a:t/>
            </a:r>
            <a:br>
              <a:rPr lang="en-US" sz="2400" dirty="0">
                <a:latin typeface="Berlin Sans FB" panose="020E0602020502020306" pitchFamily="34" charset="0"/>
              </a:rPr>
            </a:br>
            <a:r>
              <a:rPr lang="en-US" sz="2000" dirty="0">
                <a:latin typeface="Berlin Sans FB" panose="020E0602020502020306" pitchFamily="34" charset="0"/>
                <a:hlinkClick r:id="rId3"/>
              </a:rPr>
              <a:t>https://www.facebook.com/AHSMightyMustangs</a:t>
            </a:r>
            <a:r>
              <a:rPr lang="en-US" sz="2000" dirty="0" smtClean="0">
                <a:latin typeface="Berlin Sans FB" panose="020E0602020502020306" pitchFamily="34" charset="0"/>
                <a:hlinkClick r:id="rId3"/>
              </a:rPr>
              <a:t>/</a:t>
            </a:r>
            <a:r>
              <a:rPr lang="en-US" sz="2400" dirty="0" smtClean="0">
                <a:latin typeface="Berlin Sans FB" panose="020E0602020502020306" pitchFamily="34" charset="0"/>
              </a:rPr>
              <a:t/>
            </a:r>
            <a:br>
              <a:rPr lang="en-US" sz="2400" dirty="0" smtClean="0">
                <a:latin typeface="Berlin Sans FB" panose="020E0602020502020306" pitchFamily="34" charset="0"/>
              </a:rPr>
            </a:br>
            <a:r>
              <a:rPr lang="en-US" sz="2200" dirty="0">
                <a:hlinkClick r:id="rId4"/>
              </a:rPr>
              <a:t>www.assumptionguidance.weebly.com</a:t>
            </a:r>
            <a:r>
              <a:rPr lang="en-US" sz="4000" dirty="0"/>
              <a:t/>
            </a:r>
            <a:br>
              <a:rPr lang="en-US" sz="4000" dirty="0"/>
            </a:br>
            <a:endParaRPr lang="en-US" sz="4000" dirty="0">
              <a:latin typeface="Berlin Sans FB" panose="020E0602020502020306" pitchFamily="34" charset="0"/>
            </a:endParaRPr>
          </a:p>
        </p:txBody>
      </p:sp>
      <p:sp>
        <p:nvSpPr>
          <p:cNvPr id="2" name="Content Placeholder 1"/>
          <p:cNvSpPr>
            <a:spLocks noGrp="1"/>
          </p:cNvSpPr>
          <p:nvPr>
            <p:ph sz="half" idx="1"/>
          </p:nvPr>
        </p:nvSpPr>
        <p:spPr>
          <a:xfrm>
            <a:off x="457200" y="1905001"/>
            <a:ext cx="4038600" cy="3733799"/>
          </a:xfrm>
        </p:spPr>
        <p:txBody>
          <a:bodyPr>
            <a:normAutofit fontScale="77500" lnSpcReduction="20000"/>
          </a:bodyPr>
          <a:lstStyle/>
          <a:p>
            <a:pPr marL="0" indent="0" algn="ctr">
              <a:buNone/>
            </a:pPr>
            <a:r>
              <a:rPr lang="en-US" sz="2200" dirty="0" smtClean="0">
                <a:latin typeface="+mj-lt"/>
              </a:rPr>
              <a:t>Administrators:</a:t>
            </a:r>
          </a:p>
          <a:p>
            <a:pPr marL="0" indent="0" algn="ctr">
              <a:buNone/>
            </a:pPr>
            <a:endParaRPr lang="en-US" sz="1800" dirty="0" smtClean="0"/>
          </a:p>
          <a:p>
            <a:pPr marL="0" indent="0" algn="ctr">
              <a:buNone/>
            </a:pPr>
            <a:r>
              <a:rPr lang="en-US" sz="1800" dirty="0" smtClean="0"/>
              <a:t>Jessica Thibodeaux, AHS Principal </a:t>
            </a:r>
          </a:p>
          <a:p>
            <a:pPr marL="0" indent="0" algn="ctr">
              <a:buNone/>
            </a:pPr>
            <a:r>
              <a:rPr lang="en-US" sz="1800" dirty="0" smtClean="0">
                <a:hlinkClick r:id="rId5"/>
              </a:rPr>
              <a:t>jthibodeaux@assumptionschools.com</a:t>
            </a:r>
            <a:endParaRPr lang="en-US" sz="1800" dirty="0" smtClean="0"/>
          </a:p>
          <a:p>
            <a:pPr marL="0" indent="0" algn="ctr">
              <a:buNone/>
            </a:pPr>
            <a:endParaRPr lang="en-US" sz="1800" dirty="0"/>
          </a:p>
          <a:p>
            <a:pPr marL="0" indent="0" algn="ctr">
              <a:buNone/>
            </a:pPr>
            <a:r>
              <a:rPr lang="en-US" sz="1800" dirty="0" smtClean="0"/>
              <a:t>Iris Breaux, Assistant Principal </a:t>
            </a:r>
          </a:p>
          <a:p>
            <a:pPr marL="0" indent="0" algn="ctr">
              <a:buNone/>
            </a:pPr>
            <a:r>
              <a:rPr lang="en-US" sz="1800" dirty="0" smtClean="0">
                <a:hlinkClick r:id="rId6"/>
              </a:rPr>
              <a:t>ibreaux@assumptionschools.com</a:t>
            </a:r>
            <a:endParaRPr lang="en-US" sz="1800" dirty="0" smtClean="0"/>
          </a:p>
          <a:p>
            <a:pPr marL="0" indent="0" algn="ctr">
              <a:buNone/>
            </a:pPr>
            <a:endParaRPr lang="en-US" sz="1400" dirty="0" smtClean="0"/>
          </a:p>
          <a:p>
            <a:pPr marL="0" indent="0" algn="ctr">
              <a:buNone/>
            </a:pPr>
            <a:r>
              <a:rPr lang="en-US" sz="1800" dirty="0" smtClean="0"/>
              <a:t>Debby Landry, Assistant Principal</a:t>
            </a:r>
          </a:p>
          <a:p>
            <a:pPr marL="0" indent="0" algn="ctr">
              <a:buNone/>
            </a:pPr>
            <a:r>
              <a:rPr lang="en-US" sz="1800" dirty="0" smtClean="0">
                <a:hlinkClick r:id="rId7"/>
              </a:rPr>
              <a:t>dlandry@assumptionschools.com</a:t>
            </a:r>
            <a:endParaRPr lang="en-US" sz="1800" dirty="0" smtClean="0"/>
          </a:p>
          <a:p>
            <a:pPr marL="0" indent="0" algn="ctr">
              <a:buNone/>
            </a:pPr>
            <a:endParaRPr lang="en-US" sz="1800" dirty="0"/>
          </a:p>
          <a:p>
            <a:pPr marL="0" indent="0" algn="ctr">
              <a:buNone/>
            </a:pPr>
            <a:r>
              <a:rPr lang="en-US" sz="1800" dirty="0" smtClean="0"/>
              <a:t>Kay Turner, Associate Assistant Principal</a:t>
            </a:r>
          </a:p>
          <a:p>
            <a:pPr marL="0" indent="0" algn="ctr">
              <a:buNone/>
            </a:pPr>
            <a:r>
              <a:rPr lang="en-US" sz="1800" dirty="0" smtClean="0">
                <a:hlinkClick r:id="rId8"/>
              </a:rPr>
              <a:t>kturner@assumptionschools.com</a:t>
            </a:r>
            <a:endParaRPr lang="en-US" sz="1800" dirty="0" smtClean="0"/>
          </a:p>
          <a:p>
            <a:pPr marL="0" indent="0" algn="ctr">
              <a:buNone/>
            </a:pPr>
            <a:endParaRPr lang="en-US" sz="1500" dirty="0" smtClean="0"/>
          </a:p>
          <a:p>
            <a:pPr marL="0" indent="0" algn="ctr">
              <a:buNone/>
            </a:pPr>
            <a:r>
              <a:rPr lang="en-US" sz="1800" dirty="0" smtClean="0"/>
              <a:t>Heath </a:t>
            </a:r>
            <a:r>
              <a:rPr lang="en-US" sz="1800" dirty="0" err="1" smtClean="0"/>
              <a:t>Zeringue</a:t>
            </a:r>
            <a:r>
              <a:rPr lang="en-US" sz="1800" dirty="0" smtClean="0"/>
              <a:t>, Assistant Principal</a:t>
            </a:r>
          </a:p>
          <a:p>
            <a:pPr marL="0" indent="0" algn="ctr">
              <a:buNone/>
            </a:pPr>
            <a:r>
              <a:rPr lang="en-US" sz="1800" dirty="0" smtClean="0">
                <a:hlinkClick r:id="rId9"/>
              </a:rPr>
              <a:t>hzeringue@assumptionschools.com</a:t>
            </a:r>
            <a:endParaRPr lang="en-US" sz="1800" dirty="0" smtClean="0"/>
          </a:p>
          <a:p>
            <a:pPr marL="0" indent="0" algn="ctr">
              <a:buNone/>
            </a:pPr>
            <a:endParaRPr lang="en-US" sz="1800" dirty="0" smtClean="0"/>
          </a:p>
          <a:p>
            <a:pPr marL="0" indent="0" algn="ctr">
              <a:buNone/>
            </a:pPr>
            <a:endParaRPr lang="en-US" sz="1800" dirty="0" smtClean="0"/>
          </a:p>
        </p:txBody>
      </p:sp>
      <p:sp>
        <p:nvSpPr>
          <p:cNvPr id="3" name="Content Placeholder 2"/>
          <p:cNvSpPr>
            <a:spLocks noGrp="1"/>
          </p:cNvSpPr>
          <p:nvPr>
            <p:ph sz="half" idx="2"/>
          </p:nvPr>
        </p:nvSpPr>
        <p:spPr>
          <a:xfrm>
            <a:off x="4648200" y="1905001"/>
            <a:ext cx="4038600" cy="3657600"/>
          </a:xfrm>
        </p:spPr>
        <p:txBody>
          <a:bodyPr>
            <a:normAutofit fontScale="77500" lnSpcReduction="20000"/>
          </a:bodyPr>
          <a:lstStyle/>
          <a:p>
            <a:pPr marL="0" indent="0" algn="ctr">
              <a:buNone/>
            </a:pPr>
            <a:r>
              <a:rPr lang="en-US" sz="2200" dirty="0" smtClean="0">
                <a:latin typeface="+mj-lt"/>
              </a:rPr>
              <a:t>School Counselors:</a:t>
            </a:r>
          </a:p>
          <a:p>
            <a:pPr marL="0" indent="0" algn="ctr">
              <a:buNone/>
            </a:pPr>
            <a:endParaRPr lang="en-US" sz="2200" dirty="0">
              <a:latin typeface="+mj-lt"/>
            </a:endParaRPr>
          </a:p>
          <a:p>
            <a:pPr marL="0" indent="0" algn="ctr">
              <a:buNone/>
            </a:pPr>
            <a:r>
              <a:rPr lang="en-US" sz="1800" dirty="0"/>
              <a:t>   - Alyssa </a:t>
            </a:r>
            <a:r>
              <a:rPr lang="en-US" sz="1800" dirty="0" err="1"/>
              <a:t>Aysenne</a:t>
            </a:r>
            <a:r>
              <a:rPr lang="en-US" sz="1800" dirty="0"/>
              <a:t>, A-D Counselor -</a:t>
            </a:r>
          </a:p>
          <a:p>
            <a:pPr marL="0" indent="0" algn="ctr">
              <a:buNone/>
            </a:pPr>
            <a:r>
              <a:rPr lang="en-US" sz="1800" dirty="0"/>
              <a:t>  </a:t>
            </a:r>
            <a:r>
              <a:rPr lang="en-US" sz="1800" dirty="0" smtClean="0">
                <a:hlinkClick r:id="rId10"/>
              </a:rPr>
              <a:t>aaysenne@assumptionschools.com</a:t>
            </a:r>
            <a:endParaRPr lang="en-US" sz="1800" dirty="0" smtClean="0"/>
          </a:p>
          <a:p>
            <a:pPr marL="0" indent="0" algn="ctr">
              <a:buNone/>
            </a:pPr>
            <a:endParaRPr lang="en-US" sz="1800" dirty="0"/>
          </a:p>
          <a:p>
            <a:pPr marL="0" indent="0" algn="ctr">
              <a:buNone/>
            </a:pPr>
            <a:r>
              <a:rPr lang="en-US" sz="1800" dirty="0"/>
              <a:t>- Shannon Bayham, E-M Counselor -</a:t>
            </a:r>
          </a:p>
          <a:p>
            <a:pPr marL="0" indent="0" algn="ctr">
              <a:buNone/>
            </a:pPr>
            <a:r>
              <a:rPr lang="en-US" sz="1800" dirty="0"/>
              <a:t>  </a:t>
            </a:r>
            <a:r>
              <a:rPr lang="en-US" sz="1800" dirty="0" smtClean="0">
                <a:hlinkClick r:id="rId11"/>
              </a:rPr>
              <a:t>sbayham@assumptionschools.com</a:t>
            </a:r>
            <a:endParaRPr lang="en-US" sz="1800" dirty="0" smtClean="0"/>
          </a:p>
          <a:p>
            <a:pPr marL="0" indent="0" algn="ctr">
              <a:buNone/>
            </a:pPr>
            <a:endParaRPr lang="en-US" sz="1400" dirty="0"/>
          </a:p>
          <a:p>
            <a:pPr algn="ctr">
              <a:buFontTx/>
              <a:buChar char="-"/>
            </a:pPr>
            <a:r>
              <a:rPr lang="en-US" sz="1800" dirty="0" smtClean="0"/>
              <a:t>Erin </a:t>
            </a:r>
            <a:r>
              <a:rPr lang="en-US" sz="1800" dirty="0"/>
              <a:t>Theriot, N-Z Counselor </a:t>
            </a:r>
            <a:r>
              <a:rPr lang="en-US" sz="1800" dirty="0" smtClean="0"/>
              <a:t>–</a:t>
            </a:r>
            <a:endParaRPr lang="en-US" sz="1800" dirty="0"/>
          </a:p>
          <a:p>
            <a:pPr marL="0" indent="0" algn="ctr">
              <a:buNone/>
            </a:pPr>
            <a:r>
              <a:rPr lang="en-US" sz="1800" dirty="0"/>
              <a:t>   </a:t>
            </a:r>
            <a:r>
              <a:rPr lang="en-US" sz="1800" dirty="0">
                <a:hlinkClick r:id="rId12"/>
              </a:rPr>
              <a:t>etheriot@assumptionschools.com</a:t>
            </a:r>
            <a:endParaRPr lang="en-US" sz="1800" dirty="0"/>
          </a:p>
          <a:p>
            <a:pPr marL="0" indent="0">
              <a:buNone/>
            </a:pPr>
            <a:endParaRPr lang="en-US" sz="1800" dirty="0" smtClean="0"/>
          </a:p>
          <a:p>
            <a:pPr marL="0" indent="0" algn="ctr">
              <a:buNone/>
            </a:pPr>
            <a:r>
              <a:rPr lang="en-US" sz="1800" dirty="0" smtClean="0"/>
              <a:t>Mrs. Honey, Guidance Secretary- </a:t>
            </a:r>
            <a:r>
              <a:rPr lang="en-US" sz="1800" dirty="0" smtClean="0">
                <a:hlinkClick r:id="rId13"/>
              </a:rPr>
              <a:t>ycaballero@assumptionschools.com</a:t>
            </a:r>
            <a:endParaRPr lang="en-US" sz="1800" dirty="0" smtClean="0"/>
          </a:p>
          <a:p>
            <a:pPr marL="0" indent="0">
              <a:buNone/>
            </a:pPr>
            <a:endParaRPr lang="en-US" sz="1800" dirty="0"/>
          </a:p>
          <a:p>
            <a:pPr marL="0" indent="0" algn="ctr">
              <a:buNone/>
            </a:pPr>
            <a:r>
              <a:rPr lang="en-US" sz="1800" dirty="0" smtClean="0"/>
              <a:t>Guidance email (all counselors &amp; secretary): </a:t>
            </a:r>
            <a:r>
              <a:rPr lang="en-US" sz="1800" dirty="0" smtClean="0">
                <a:hlinkClick r:id="rId14"/>
              </a:rPr>
              <a:t>ahsguidance@assumptionschools.com</a:t>
            </a:r>
            <a:r>
              <a:rPr lang="en-US" sz="1800" dirty="0" smtClean="0"/>
              <a:t> </a:t>
            </a:r>
            <a:endParaRPr lang="en-US" sz="1800" dirty="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15" cstate="print"/>
          <a:stretch>
            <a:fillRect/>
          </a:stretch>
        </p:blipFill>
        <p:spPr>
          <a:xfrm>
            <a:off x="152400" y="5638800"/>
            <a:ext cx="1249942" cy="1042987"/>
          </a:xfrm>
          <a:prstGeom prst="rect">
            <a:avLst/>
          </a:prstGeom>
        </p:spPr>
      </p:pic>
    </p:spTree>
    <p:extLst>
      <p:ext uri="{BB962C8B-B14F-4D97-AF65-F5344CB8AC3E}">
        <p14:creationId xmlns:p14="http://schemas.microsoft.com/office/powerpoint/2010/main" val="11488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5181600" y="1304317"/>
            <a:ext cx="3733800" cy="3496283"/>
          </a:xfrm>
        </p:spPr>
        <p:txBody>
          <a:bodyPr>
            <a:normAutofit/>
          </a:bodyPr>
          <a:lstStyle/>
          <a:p>
            <a:pPr marL="457200" lvl="1" indent="0">
              <a:buNone/>
            </a:pPr>
            <a:endParaRPr lang="en-US" sz="1600" dirty="0" smtClean="0"/>
          </a:p>
          <a:p>
            <a:pPr marL="457200" lvl="1" indent="0">
              <a:buNone/>
            </a:pPr>
            <a:endParaRPr lang="en-US" sz="16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524000" y="6297387"/>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pic>
        <p:nvPicPr>
          <p:cNvPr id="9" name="Picture 8"/>
          <p:cNvPicPr>
            <a:picLocks noChangeAspect="1"/>
          </p:cNvPicPr>
          <p:nvPr/>
        </p:nvPicPr>
        <p:blipFill>
          <a:blip r:embed="rId4"/>
          <a:stretch>
            <a:fillRect/>
          </a:stretch>
        </p:blipFill>
        <p:spPr>
          <a:xfrm>
            <a:off x="2240542" y="-1"/>
            <a:ext cx="5181600" cy="6811573"/>
          </a:xfrm>
          <a:prstGeom prst="rect">
            <a:avLst/>
          </a:prstGeom>
        </p:spPr>
      </p:pic>
    </p:spTree>
    <p:extLst>
      <p:ext uri="{BB962C8B-B14F-4D97-AF65-F5344CB8AC3E}">
        <p14:creationId xmlns:p14="http://schemas.microsoft.com/office/powerpoint/2010/main" val="104398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43000" y="0"/>
            <a:ext cx="7482970" cy="990600"/>
          </a:xfrm>
        </p:spPr>
        <p:txBody>
          <a:bodyPr>
            <a:normAutofit/>
          </a:bodyPr>
          <a:lstStyle/>
          <a:p>
            <a:r>
              <a:rPr lang="en-US" sz="4800" u="sng" dirty="0" smtClean="0">
                <a:latin typeface="Berlin Sans FB Demi" pitchFamily="34" charset="0"/>
              </a:rPr>
              <a:t>LEAP 2025 Exams</a:t>
            </a:r>
            <a:endParaRPr lang="en-US" sz="4800" u="sng" dirty="0">
              <a:latin typeface="Berlin Sans FB Demi" pitchFamily="34" charset="0"/>
            </a:endParaRPr>
          </a:p>
        </p:txBody>
      </p:sp>
      <p:sp>
        <p:nvSpPr>
          <p:cNvPr id="11" name="Content Placeholder 10"/>
          <p:cNvSpPr>
            <a:spLocks noGrp="1"/>
          </p:cNvSpPr>
          <p:nvPr>
            <p:ph idx="1"/>
          </p:nvPr>
        </p:nvSpPr>
        <p:spPr>
          <a:xfrm>
            <a:off x="1066800" y="914400"/>
            <a:ext cx="7772400" cy="5245893"/>
          </a:xfrm>
        </p:spPr>
        <p:txBody>
          <a:bodyPr>
            <a:noAutofit/>
          </a:bodyPr>
          <a:lstStyle/>
          <a:p>
            <a:pPr marL="0" indent="0" algn="ctr">
              <a:buNone/>
            </a:pPr>
            <a:r>
              <a:rPr lang="en-US" sz="2400" i="1" dirty="0" smtClean="0"/>
              <a:t>Along with completing either the TOPS University Diploma or the Jump Start TOPS Tech Diploma, students must also pass LEAP 2025 exams in order to graduate!</a:t>
            </a:r>
          </a:p>
          <a:p>
            <a:pPr marL="0" indent="0" algn="ctr">
              <a:buNone/>
            </a:pPr>
            <a:r>
              <a:rPr lang="en-US" sz="2400" i="1" dirty="0" smtClean="0"/>
              <a:t>LEAP also factors into a student’s final grade in that course.</a:t>
            </a:r>
          </a:p>
          <a:p>
            <a:pPr marL="0" indent="0" algn="ctr">
              <a:buNone/>
            </a:pPr>
            <a:endParaRPr lang="en-US" sz="500" dirty="0" smtClean="0"/>
          </a:p>
          <a:p>
            <a:pPr marL="0" indent="0" algn="ctr">
              <a:buNone/>
            </a:pPr>
            <a:r>
              <a:rPr lang="en-US" sz="2000" dirty="0" smtClean="0"/>
              <a:t>Students must pass 3 LEAP exams from the following</a:t>
            </a:r>
          </a:p>
          <a:p>
            <a:pPr marL="0" indent="0" algn="ctr">
              <a:buNone/>
            </a:pPr>
            <a:r>
              <a:rPr lang="en-US" sz="2000" dirty="0" smtClean="0"/>
              <a:t> (1 from each category):</a:t>
            </a:r>
          </a:p>
          <a:p>
            <a:pPr marL="0" indent="0" algn="ctr">
              <a:buNone/>
            </a:pPr>
            <a:r>
              <a:rPr lang="en-US" sz="2400" b="1" dirty="0" smtClean="0"/>
              <a:t>- English I </a:t>
            </a:r>
            <a:r>
              <a:rPr lang="en-US" sz="2400" b="1" i="1" dirty="0" smtClean="0"/>
              <a:t>or </a:t>
            </a:r>
            <a:r>
              <a:rPr lang="en-US" sz="2400" b="1" dirty="0" smtClean="0"/>
              <a:t>English II -</a:t>
            </a:r>
          </a:p>
          <a:p>
            <a:pPr marL="0" indent="0" algn="ctr">
              <a:buNone/>
            </a:pPr>
            <a:r>
              <a:rPr lang="en-US" sz="2400" b="1" dirty="0" smtClean="0"/>
              <a:t>- Algebra I </a:t>
            </a:r>
            <a:r>
              <a:rPr lang="en-US" sz="2400" b="1" i="1" dirty="0" smtClean="0"/>
              <a:t>or </a:t>
            </a:r>
            <a:r>
              <a:rPr lang="en-US" sz="2400" b="1" dirty="0" smtClean="0"/>
              <a:t>Geometry -</a:t>
            </a:r>
          </a:p>
          <a:p>
            <a:pPr algn="ctr">
              <a:buFontTx/>
              <a:buChar char="-"/>
            </a:pPr>
            <a:r>
              <a:rPr lang="en-US" sz="2400" b="1" dirty="0" smtClean="0"/>
              <a:t>Biology I </a:t>
            </a:r>
            <a:r>
              <a:rPr lang="en-US" sz="2400" b="1" i="1" dirty="0" smtClean="0"/>
              <a:t>or </a:t>
            </a:r>
            <a:r>
              <a:rPr lang="en-US" sz="2400" b="1" dirty="0" smtClean="0"/>
              <a:t>US History –</a:t>
            </a:r>
          </a:p>
          <a:p>
            <a:pPr algn="ctr">
              <a:buFontTx/>
              <a:buChar char="-"/>
            </a:pPr>
            <a:endParaRPr lang="en-US" sz="1600" b="1" dirty="0" smtClean="0"/>
          </a:p>
          <a:p>
            <a:pPr marL="0" indent="0" algn="ctr">
              <a:buNone/>
            </a:pPr>
            <a:r>
              <a:rPr lang="en-US" sz="2000" i="1" dirty="0" smtClean="0"/>
              <a:t>Achievement levels</a:t>
            </a:r>
            <a:r>
              <a:rPr lang="en-US" sz="2000" dirty="0" smtClean="0"/>
              <a:t>:</a:t>
            </a:r>
          </a:p>
          <a:p>
            <a:pPr marL="0" indent="0" algn="ctr">
              <a:buNone/>
            </a:pPr>
            <a:r>
              <a:rPr lang="en-US" sz="2000" dirty="0" smtClean="0"/>
              <a:t>Passing: </a:t>
            </a:r>
            <a:r>
              <a:rPr lang="en-US" sz="2000" b="1" u="sng" dirty="0" smtClean="0"/>
              <a:t>Advanced (A), Mastery (B), Basic (C) , Approaching Basic (D)</a:t>
            </a:r>
            <a:endParaRPr lang="en-US" sz="2000" dirty="0"/>
          </a:p>
          <a:p>
            <a:pPr marL="0" indent="0" algn="ctr">
              <a:buNone/>
            </a:pPr>
            <a:r>
              <a:rPr lang="en-US" sz="2000" dirty="0" smtClean="0"/>
              <a:t>Not Passing:  Unsatisfactory (F)</a:t>
            </a:r>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cxnSp>
        <p:nvCxnSpPr>
          <p:cNvPr id="3" name="Straight Connector 2"/>
          <p:cNvCxnSpPr/>
          <p:nvPr/>
        </p:nvCxnSpPr>
        <p:spPr>
          <a:xfrm>
            <a:off x="685800" y="2590800"/>
            <a:ext cx="81534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7820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7370" y="0"/>
            <a:ext cx="8290429" cy="1143000"/>
          </a:xfrm>
        </p:spPr>
        <p:txBody>
          <a:bodyPr>
            <a:normAutofit/>
          </a:bodyPr>
          <a:lstStyle/>
          <a:p>
            <a:r>
              <a:rPr lang="en-US" sz="4800" u="sng" dirty="0" smtClean="0">
                <a:latin typeface="Berlin Sans FB Demi" pitchFamily="34" charset="0"/>
              </a:rPr>
              <a:t>Grade Promotion</a:t>
            </a:r>
            <a:endParaRPr lang="en-US" sz="4800" u="sng" dirty="0">
              <a:latin typeface="Berlin Sans FB Demi" pitchFamily="34" charset="0"/>
            </a:endParaRPr>
          </a:p>
        </p:txBody>
      </p:sp>
      <p:sp>
        <p:nvSpPr>
          <p:cNvPr id="11" name="Content Placeholder 10"/>
          <p:cNvSpPr>
            <a:spLocks noGrp="1"/>
          </p:cNvSpPr>
          <p:nvPr>
            <p:ph idx="1"/>
          </p:nvPr>
        </p:nvSpPr>
        <p:spPr>
          <a:xfrm>
            <a:off x="1371600" y="1447800"/>
            <a:ext cx="7315200" cy="4144963"/>
          </a:xfrm>
        </p:spPr>
        <p:txBody>
          <a:bodyPr>
            <a:noAutofit/>
          </a:bodyPr>
          <a:lstStyle/>
          <a:p>
            <a:pPr marL="0" indent="0" algn="ctr">
              <a:buNone/>
            </a:pPr>
            <a:r>
              <a:rPr lang="en-US" i="1" dirty="0" smtClean="0"/>
              <a:t>Students are promoted based on the number of units they earn each school year</a:t>
            </a:r>
          </a:p>
          <a:p>
            <a:pPr marL="0" indent="0">
              <a:buNone/>
            </a:pPr>
            <a:endParaRPr lang="en-US" sz="1200" i="1" dirty="0"/>
          </a:p>
          <a:p>
            <a:pPr marL="0" indent="0">
              <a:buNone/>
            </a:pPr>
            <a:r>
              <a:rPr lang="en-US" i="1" dirty="0" smtClean="0"/>
              <a:t>	Freshman:		0 – 5 units</a:t>
            </a:r>
          </a:p>
          <a:p>
            <a:pPr marL="0" indent="0">
              <a:buNone/>
            </a:pPr>
            <a:r>
              <a:rPr lang="en-US" i="1" dirty="0" smtClean="0"/>
              <a:t>	Sophomore:	6 – 11 units</a:t>
            </a:r>
          </a:p>
          <a:p>
            <a:pPr marL="0" indent="0">
              <a:buNone/>
            </a:pPr>
            <a:r>
              <a:rPr lang="en-US" i="1" dirty="0" smtClean="0"/>
              <a:t>	Junior:		12 – 17 units</a:t>
            </a:r>
          </a:p>
          <a:p>
            <a:pPr marL="0" indent="0">
              <a:buNone/>
            </a:pPr>
            <a:r>
              <a:rPr lang="en-US" i="1" dirty="0" smtClean="0"/>
              <a:t>	Senior: 		18+ units</a:t>
            </a:r>
            <a:br>
              <a:rPr lang="en-US" i="1" dirty="0" smtClean="0"/>
            </a:br>
            <a:endParaRPr lang="en-US" sz="1400" i="1" dirty="0" smtClean="0"/>
          </a:p>
          <a:p>
            <a:pPr marL="0" indent="0" algn="ctr">
              <a:buNone/>
            </a:pPr>
            <a:r>
              <a:rPr lang="en-US" sz="1200" i="1" dirty="0" smtClean="0"/>
              <a:t>Refer to the Parish Pupil Progression Plan yearly for the most accurate requirements.</a:t>
            </a:r>
          </a:p>
          <a:p>
            <a:pPr marL="0" indent="0">
              <a:buNone/>
            </a:pPr>
            <a:endParaRPr lang="en-US" sz="1200" i="1" dirty="0"/>
          </a:p>
          <a:p>
            <a:pPr marL="0" indent="0">
              <a:buNone/>
            </a:pPr>
            <a:endParaRPr lang="en-US" sz="1200" i="1" dirty="0" smtClean="0"/>
          </a:p>
          <a:p>
            <a:pPr marL="0" indent="0" algn="ctr">
              <a:buNone/>
            </a:pPr>
            <a:r>
              <a:rPr lang="en-US" sz="1600" b="1" i="1" dirty="0" smtClean="0"/>
              <a:t>*** Number of units alone does not indicate if a student is on track to graduate.***</a:t>
            </a:r>
          </a:p>
          <a:p>
            <a:pPr marL="0" indent="0" algn="ctr">
              <a:buNone/>
            </a:pPr>
            <a:endParaRPr lang="en-US" sz="1600" b="1" i="1"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Tree>
    <p:extLst>
      <p:ext uri="{BB962C8B-B14F-4D97-AF65-F5344CB8AC3E}">
        <p14:creationId xmlns:p14="http://schemas.microsoft.com/office/powerpoint/2010/main" val="1803259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73034" y="124539"/>
            <a:ext cx="7848600" cy="762000"/>
          </a:xfrm>
        </p:spPr>
        <p:txBody>
          <a:bodyPr>
            <a:normAutofit fontScale="90000"/>
          </a:bodyPr>
          <a:lstStyle/>
          <a:p>
            <a:r>
              <a:rPr lang="en-US" sz="4800" u="sng" dirty="0" smtClean="0">
                <a:latin typeface="Berlin Sans FB Demi" pitchFamily="34" charset="0"/>
              </a:rPr>
              <a:t>Transcripts and Ranking</a:t>
            </a:r>
            <a:endParaRPr lang="en-US" sz="4000" dirty="0">
              <a:latin typeface="Berlin Sans FB Demi" pitchFamily="34" charset="0"/>
            </a:endParaRPr>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13" name="Text Placeholder 3"/>
          <p:cNvSpPr txBox="1">
            <a:spLocks/>
          </p:cNvSpPr>
          <p:nvPr/>
        </p:nvSpPr>
        <p:spPr>
          <a:xfrm>
            <a:off x="838200" y="999530"/>
            <a:ext cx="8001000" cy="13256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b="1" u="sng" dirty="0" smtClean="0"/>
              <a:t>ALL</a:t>
            </a:r>
            <a:r>
              <a:rPr lang="en-US" sz="2600" b="1" dirty="0" smtClean="0"/>
              <a:t> courses taken for high school credit, including </a:t>
            </a:r>
            <a:r>
              <a:rPr lang="en-US" sz="2600" b="1" dirty="0" err="1" smtClean="0"/>
              <a:t>Edgenuity</a:t>
            </a:r>
            <a:r>
              <a:rPr lang="en-US" sz="2600" b="1" dirty="0" smtClean="0"/>
              <a:t> and those taken in middle school, will be on your official high school transcript!</a:t>
            </a:r>
          </a:p>
        </p:txBody>
      </p:sp>
      <p:sp>
        <p:nvSpPr>
          <p:cNvPr id="14" name="TextBox 13"/>
          <p:cNvSpPr txBox="1"/>
          <p:nvPr/>
        </p:nvSpPr>
        <p:spPr>
          <a:xfrm>
            <a:off x="990600" y="2828835"/>
            <a:ext cx="76962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smtClean="0">
                <a:latin typeface="Arial Black" panose="020B0A04020102020204" pitchFamily="34" charset="0"/>
              </a:rPr>
              <a:t>This can affect class ranking, GPA, TOPS &amp; scholarship eligibility, awards, and college admission!</a:t>
            </a:r>
          </a:p>
        </p:txBody>
      </p:sp>
      <p:sp>
        <p:nvSpPr>
          <p:cNvPr id="3" name="TextBox 2"/>
          <p:cNvSpPr txBox="1"/>
          <p:nvPr/>
        </p:nvSpPr>
        <p:spPr>
          <a:xfrm>
            <a:off x="2174966" y="4886235"/>
            <a:ext cx="5715000" cy="369332"/>
          </a:xfrm>
          <a:prstGeom prst="rect">
            <a:avLst/>
          </a:prstGeom>
          <a:noFill/>
        </p:spPr>
        <p:txBody>
          <a:bodyPr wrap="square" rtlCol="0">
            <a:spAutoFit/>
          </a:bodyPr>
          <a:lstStyle/>
          <a:p>
            <a:pPr algn="ctr"/>
            <a:endParaRPr lang="en-US" dirty="0">
              <a:solidFill>
                <a:schemeClr val="tx1">
                  <a:lumMod val="50000"/>
                  <a:lumOff val="50000"/>
                </a:schemeClr>
              </a:solidFill>
            </a:endParaRPr>
          </a:p>
        </p:txBody>
      </p:sp>
    </p:spTree>
    <p:extLst>
      <p:ext uri="{BB962C8B-B14F-4D97-AF65-F5344CB8AC3E}">
        <p14:creationId xmlns:p14="http://schemas.microsoft.com/office/powerpoint/2010/main" val="279192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71146" y="-2"/>
            <a:ext cx="8290429" cy="1143000"/>
          </a:xfrm>
        </p:spPr>
        <p:txBody>
          <a:bodyPr>
            <a:normAutofit/>
          </a:bodyPr>
          <a:lstStyle/>
          <a:p>
            <a:r>
              <a:rPr lang="en-US" sz="4000" b="1" dirty="0" smtClean="0">
                <a:solidFill>
                  <a:prstClr val="black"/>
                </a:solidFill>
              </a:rPr>
              <a:t>Advanced Opportunities</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02677" y="1174016"/>
            <a:ext cx="8365123" cy="4144963"/>
          </a:xfrm>
        </p:spPr>
        <p:txBody>
          <a:bodyPr>
            <a:noAutofit/>
          </a:bodyPr>
          <a:lstStyle/>
          <a:p>
            <a:pPr marL="0" indent="0" algn="ctr">
              <a:buNone/>
            </a:pPr>
            <a:r>
              <a:rPr lang="en-US" sz="3600" i="1" dirty="0" smtClean="0"/>
              <a:t>Earn College Credits through </a:t>
            </a:r>
          </a:p>
          <a:p>
            <a:pPr marL="0" indent="0" algn="ctr">
              <a:buNone/>
            </a:pPr>
            <a:r>
              <a:rPr lang="en-US" sz="2400" dirty="0" smtClean="0"/>
              <a:t>Dual Enrollment, AP, CLEP, &amp; ACT</a:t>
            </a:r>
          </a:p>
          <a:p>
            <a:pPr marL="0" indent="0">
              <a:buNone/>
            </a:pPr>
            <a:endParaRPr lang="en-US" sz="1400" dirty="0"/>
          </a:p>
          <a:p>
            <a:pPr marL="0" indent="0" algn="ctr">
              <a:buNone/>
            </a:pPr>
            <a:r>
              <a:rPr lang="en-US" sz="3600" i="1" dirty="0" smtClean="0"/>
              <a:t>Industry Based Certifications (IBC’s)</a:t>
            </a:r>
          </a:p>
          <a:p>
            <a:pPr marL="0" indent="0" algn="ctr">
              <a:buNone/>
            </a:pPr>
            <a:r>
              <a:rPr lang="en-US" sz="2000" dirty="0" smtClean="0"/>
              <a:t>Welding, Carpentry, CITF Core, OSHA- 10, MS Office Specialist, </a:t>
            </a:r>
          </a:p>
          <a:p>
            <a:pPr marL="0" indent="0" algn="ctr">
              <a:buNone/>
            </a:pPr>
            <a:r>
              <a:rPr lang="en-US" sz="2000" dirty="0" smtClean="0"/>
              <a:t> Customer Service, Phlebotomy Tech, EKG Tech, Patient Care Technician (PCT)</a:t>
            </a:r>
            <a:endParaRPr lang="en-US" sz="1800" dirty="0" smtClean="0"/>
          </a:p>
          <a:p>
            <a:pPr marL="0" indent="0">
              <a:buNone/>
            </a:pPr>
            <a:endParaRPr lang="en-US" sz="3600" dirty="0"/>
          </a:p>
          <a:p>
            <a:pPr marL="0" indent="0" algn="ctr">
              <a:buNone/>
            </a:pPr>
            <a:r>
              <a:rPr lang="en-US" sz="3600" dirty="0" smtClean="0"/>
              <a:t>$$$  Scholarships/ TOPS/ TOPS Tech $$$</a:t>
            </a:r>
          </a:p>
          <a:p>
            <a:pPr marL="0" indent="0">
              <a:buNone/>
            </a:pPr>
            <a:endParaRPr lang="en-US" sz="36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101206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3723" y="280499"/>
            <a:ext cx="8290429" cy="1143000"/>
          </a:xfrm>
        </p:spPr>
        <p:txBody>
          <a:bodyPr>
            <a:normAutofit/>
          </a:bodyPr>
          <a:lstStyle/>
          <a:p>
            <a:r>
              <a:rPr lang="en-US" sz="4000" b="1" dirty="0" smtClean="0">
                <a:solidFill>
                  <a:prstClr val="black"/>
                </a:solidFill>
              </a:rPr>
              <a:t>Life at AHS</a:t>
            </a:r>
            <a:endParaRPr lang="en-US" sz="4800" b="1" u="sng" dirty="0">
              <a:solidFill>
                <a:srgbClr val="FF0000"/>
              </a:solidFill>
              <a:latin typeface="Berlin Sans FB Demi" pitchFamily="34" charset="0"/>
            </a:endParaRPr>
          </a:p>
        </p:txBody>
      </p:sp>
      <p:sp>
        <p:nvSpPr>
          <p:cNvPr id="11" name="Content Placeholder 10"/>
          <p:cNvSpPr>
            <a:spLocks noGrp="1"/>
          </p:cNvSpPr>
          <p:nvPr>
            <p:ph idx="1"/>
          </p:nvPr>
        </p:nvSpPr>
        <p:spPr>
          <a:xfrm>
            <a:off x="762000" y="1174016"/>
            <a:ext cx="8077200" cy="4144963"/>
          </a:xfrm>
        </p:spPr>
        <p:txBody>
          <a:bodyPr>
            <a:noAutofit/>
          </a:bodyPr>
          <a:lstStyle/>
          <a:p>
            <a:pPr marL="0" indent="0">
              <a:buNone/>
            </a:pPr>
            <a:endParaRPr lang="en-US" sz="3600" dirty="0" smtClean="0"/>
          </a:p>
          <a:p>
            <a:pPr marL="0" indent="0" algn="ctr">
              <a:buNone/>
            </a:pPr>
            <a:r>
              <a:rPr lang="en-US" sz="3600" dirty="0" smtClean="0"/>
              <a:t>Mustang Life Slideshow</a:t>
            </a:r>
            <a:endParaRPr lang="en-US" sz="3600"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
        <p:nvSpPr>
          <p:cNvPr id="2" name="TextBox 1"/>
          <p:cNvSpPr txBox="1"/>
          <p:nvPr/>
        </p:nvSpPr>
        <p:spPr>
          <a:xfrm>
            <a:off x="10423234" y="1981200"/>
            <a:ext cx="184731" cy="400110"/>
          </a:xfrm>
          <a:prstGeom prst="rect">
            <a:avLst/>
          </a:prstGeom>
          <a:noFill/>
          <a:ln>
            <a:noFill/>
          </a:ln>
        </p:spPr>
        <p:txBody>
          <a:bodyPr wrap="none" rtlCol="0">
            <a:spAutoFit/>
          </a:bodyPr>
          <a:lstStyle/>
          <a:p>
            <a:pPr algn="ctr"/>
            <a:endParaRPr lang="en-US" sz="2000" b="1" dirty="0" smtClean="0">
              <a:solidFill>
                <a:schemeClr val="bg1"/>
              </a:solidFill>
              <a:latin typeface="Goudy Old Style" pitchFamily="18" charset="0"/>
            </a:endParaRPr>
          </a:p>
        </p:txBody>
      </p:sp>
    </p:spTree>
    <p:extLst>
      <p:ext uri="{BB962C8B-B14F-4D97-AF65-F5344CB8AC3E}">
        <p14:creationId xmlns:p14="http://schemas.microsoft.com/office/powerpoint/2010/main" val="202461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7370" y="0"/>
            <a:ext cx="8290429" cy="1143000"/>
          </a:xfrm>
        </p:spPr>
        <p:txBody>
          <a:bodyPr>
            <a:normAutofit/>
          </a:bodyPr>
          <a:lstStyle/>
          <a:p>
            <a:r>
              <a:rPr lang="en-US" sz="4800" u="sng" dirty="0" smtClean="0">
                <a:latin typeface="Berlin Sans FB Demi" pitchFamily="34" charset="0"/>
              </a:rPr>
              <a:t>Registration Process</a:t>
            </a:r>
            <a:endParaRPr lang="en-US" sz="4800" u="sng" dirty="0">
              <a:latin typeface="Berlin Sans FB Demi" pitchFamily="34" charset="0"/>
            </a:endParaRPr>
          </a:p>
        </p:txBody>
      </p:sp>
      <p:sp>
        <p:nvSpPr>
          <p:cNvPr id="11" name="Content Placeholder 10"/>
          <p:cNvSpPr>
            <a:spLocks noGrp="1"/>
          </p:cNvSpPr>
          <p:nvPr>
            <p:ph idx="1"/>
          </p:nvPr>
        </p:nvSpPr>
        <p:spPr>
          <a:xfrm>
            <a:off x="1371600" y="1066800"/>
            <a:ext cx="7315200" cy="4525963"/>
          </a:xfrm>
        </p:spPr>
        <p:txBody>
          <a:bodyPr>
            <a:noAutofit/>
          </a:bodyPr>
          <a:lstStyle/>
          <a:p>
            <a:pPr marL="0" indent="0" algn="ctr">
              <a:buNone/>
            </a:pPr>
            <a:r>
              <a:rPr lang="en-US" sz="2000" b="1" dirty="0"/>
              <a:t>Students entering AHS from </a:t>
            </a:r>
            <a:r>
              <a:rPr lang="en-US" sz="2000" b="1" dirty="0" smtClean="0"/>
              <a:t>BRM, LMS, NMS, and PPE will automatically be transferred into our system. Folders and records will be sent to us directly from your school.</a:t>
            </a:r>
          </a:p>
          <a:p>
            <a:pPr marL="0" indent="0" algn="ctr">
              <a:buNone/>
            </a:pPr>
            <a:r>
              <a:rPr lang="en-US" sz="2400" dirty="0" smtClean="0"/>
              <a:t>  </a:t>
            </a:r>
            <a:endParaRPr lang="en-US" sz="2400" dirty="0"/>
          </a:p>
          <a:p>
            <a:pPr lvl="1"/>
            <a:r>
              <a:rPr lang="en-US" sz="1800" dirty="0" smtClean="0"/>
              <a:t>Any educational custody renewals need to be submitted to AHS before the first day of school. </a:t>
            </a:r>
          </a:p>
          <a:p>
            <a:pPr lvl="1"/>
            <a:r>
              <a:rPr lang="en-US" sz="1800" dirty="0" smtClean="0"/>
              <a:t>8</a:t>
            </a:r>
            <a:r>
              <a:rPr lang="en-US" sz="1800" baseline="30000" dirty="0" smtClean="0"/>
              <a:t>th</a:t>
            </a:r>
            <a:r>
              <a:rPr lang="en-US" sz="1800" dirty="0" smtClean="0"/>
              <a:t> grade students that successfully complete the 2022-2023 school year at BRM, LMS, NMS, and PPE are automatically AHS students.   If a student is moving or transferring to a school other than AHS after the last day of school, drop paperwork must be completed at AHS.</a:t>
            </a:r>
            <a:endParaRPr lang="en-US" sz="1800" dirty="0"/>
          </a:p>
          <a:p>
            <a:pPr lvl="1"/>
            <a:r>
              <a:rPr lang="en-US" sz="1800" dirty="0"/>
              <a:t>Details on </a:t>
            </a:r>
            <a:r>
              <a:rPr lang="en-US" sz="1800" dirty="0" smtClean="0"/>
              <a:t>the registration </a:t>
            </a:r>
            <a:r>
              <a:rPr lang="en-US" sz="1800" dirty="0"/>
              <a:t>process will be provided at the end of this </a:t>
            </a:r>
            <a:r>
              <a:rPr lang="en-US" sz="1800" dirty="0" smtClean="0"/>
              <a:t>presentation for all other students. </a:t>
            </a:r>
            <a:endParaRPr lang="en-US" sz="1100" b="1" i="1" dirty="0" smtClean="0"/>
          </a:p>
        </p:txBody>
      </p:sp>
      <p:sp>
        <p:nvSpPr>
          <p:cNvPr id="28" name="Rectangle 27"/>
          <p:cNvSpPr/>
          <p:nvPr/>
        </p:nvSpPr>
        <p:spPr>
          <a:xfrm>
            <a:off x="0" y="0"/>
            <a:ext cx="6858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248400"/>
            <a:ext cx="9144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0" y="5486400"/>
            <a:ext cx="152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438400" y="6320135"/>
            <a:ext cx="5486400" cy="461665"/>
          </a:xfrm>
          <a:prstGeom prst="rect">
            <a:avLst/>
          </a:prstGeom>
          <a:noFill/>
        </p:spPr>
        <p:txBody>
          <a:bodyPr wrap="square" rtlCol="0">
            <a:spAutoFit/>
          </a:bodyPr>
          <a:lstStyle/>
          <a:p>
            <a:pPr algn="ctr"/>
            <a:r>
              <a:rPr lang="en-US" sz="2400" b="1" dirty="0" smtClean="0">
                <a:latin typeface="Goudy Old Style" pitchFamily="18" charset="0"/>
              </a:rPr>
              <a:t>Assumption High School</a:t>
            </a:r>
            <a:endParaRPr lang="en-US" sz="2400" b="1" dirty="0">
              <a:latin typeface="Goudy Old Style" pitchFamily="18" charset="0"/>
            </a:endParaRPr>
          </a:p>
        </p:txBody>
      </p:sp>
      <p:sp>
        <p:nvSpPr>
          <p:cNvPr id="33" name="TextBox 32"/>
          <p:cNvSpPr txBox="1"/>
          <p:nvPr/>
        </p:nvSpPr>
        <p:spPr>
          <a:xfrm rot="16200000">
            <a:off x="-2368034" y="2351157"/>
            <a:ext cx="5410202" cy="707886"/>
          </a:xfrm>
          <a:prstGeom prst="rect">
            <a:avLst/>
          </a:prstGeom>
          <a:noFill/>
          <a:ln>
            <a:noFill/>
          </a:ln>
        </p:spPr>
        <p:txBody>
          <a:bodyPr wrap="square" rtlCol="0">
            <a:spAutoFit/>
          </a:bodyPr>
          <a:lstStyle/>
          <a:p>
            <a:pPr algn="ctr"/>
            <a:r>
              <a:rPr lang="en-US" sz="2000" b="1" dirty="0" smtClean="0">
                <a:latin typeface="Goudy Old Style" pitchFamily="18" charset="0"/>
              </a:rPr>
              <a:t>Academic institution promoting High expectations resulting in Successful students</a:t>
            </a:r>
            <a:endParaRPr lang="en-US" sz="2000" b="1" dirty="0">
              <a:latin typeface="Goudy Old Style" pitchFamily="18" charset="0"/>
            </a:endParaRPr>
          </a:p>
        </p:txBody>
      </p:sp>
      <p:pic>
        <p:nvPicPr>
          <p:cNvPr id="12" name="Picture 11" descr="AHS.jpg"/>
          <p:cNvPicPr>
            <a:picLocks noChangeAspect="1"/>
          </p:cNvPicPr>
          <p:nvPr/>
        </p:nvPicPr>
        <p:blipFill>
          <a:blip r:embed="rId3" cstate="print"/>
          <a:stretch>
            <a:fillRect/>
          </a:stretch>
        </p:blipFill>
        <p:spPr>
          <a:xfrm>
            <a:off x="152400" y="5638800"/>
            <a:ext cx="1249942" cy="1042987"/>
          </a:xfrm>
          <a:prstGeom prst="rect">
            <a:avLst/>
          </a:prstGeom>
        </p:spPr>
      </p:pic>
    </p:spTree>
    <p:extLst>
      <p:ext uri="{BB962C8B-B14F-4D97-AF65-F5344CB8AC3E}">
        <p14:creationId xmlns:p14="http://schemas.microsoft.com/office/powerpoint/2010/main" val="2954065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PS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lgn="ctr">
          <a:defRPr sz="2000" b="1" dirty="0" smtClean="0">
            <a:solidFill>
              <a:schemeClr val="bg1"/>
            </a:solidFill>
            <a:latin typeface="Goudy Old Style"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APSD Theme</Template>
  <TotalTime>3068</TotalTime>
  <Words>2524</Words>
  <Application>Microsoft Office PowerPoint</Application>
  <PresentationFormat>On-screen Show (4:3)</PresentationFormat>
  <Paragraphs>264</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Berlin Sans FB</vt:lpstr>
      <vt:lpstr>Berlin Sans FB Demi</vt:lpstr>
      <vt:lpstr>Calibri</vt:lpstr>
      <vt:lpstr>Goudy Old Style</vt:lpstr>
      <vt:lpstr>APSD Theme</vt:lpstr>
      <vt:lpstr>PowerPoint Presentation</vt:lpstr>
      <vt:lpstr>Louisiana High School Graduation Pathways Students enter high school following the TOPS University Pathway. Students wishing to switch to the Jump Start diploma must do so during their second year of high school. </vt:lpstr>
      <vt:lpstr>PowerPoint Presentation</vt:lpstr>
      <vt:lpstr>LEAP 2025 Exams</vt:lpstr>
      <vt:lpstr>Grade Promotion</vt:lpstr>
      <vt:lpstr>Transcripts and Ranking</vt:lpstr>
      <vt:lpstr>Advanced Opportunities</vt:lpstr>
      <vt:lpstr>Life at AHS</vt:lpstr>
      <vt:lpstr>Registration Process</vt:lpstr>
      <vt:lpstr> Completing the schedule proposal to choose 9th grade courses </vt:lpstr>
      <vt:lpstr>Step 2: Honors Course Selection</vt:lpstr>
      <vt:lpstr>Step 3: Physical Education Requirement- Choose PE or JROTC </vt:lpstr>
      <vt:lpstr>JROTC offers many opportunities to get involved and become a leader at AHS.</vt:lpstr>
      <vt:lpstr>Step 4: Choose your electives - Ag</vt:lpstr>
      <vt:lpstr>Step 4: Choose your electives - Ag</vt:lpstr>
      <vt:lpstr>Step 4: Choose your electives- Band</vt:lpstr>
      <vt:lpstr>Step 4: Choose your electives- FACS</vt:lpstr>
      <vt:lpstr>Step 4: Choose your electives-  Foreign Language</vt:lpstr>
      <vt:lpstr>Step 4: Choose your electives- IBCA</vt:lpstr>
      <vt:lpstr>Step 4: Choose your electives- Intro to Health Oc.</vt:lpstr>
      <vt:lpstr>Step 4: Choose your electives- General </vt:lpstr>
      <vt:lpstr>Step 5: Pathway Selection</vt:lpstr>
      <vt:lpstr>  Registration Process:  </vt:lpstr>
      <vt:lpstr>  What’s next?  </vt:lpstr>
      <vt:lpstr> Presentation Material</vt:lpstr>
      <vt:lpstr>Support Contacts Assumption High School (985) 369-2956 https://www.facebook.com/AHSMightyMustangs/ www.assumptionguidance.weebly.com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Intech</dc:creator>
  <cp:lastModifiedBy>Erin Theriot</cp:lastModifiedBy>
  <cp:revision>206</cp:revision>
  <cp:lastPrinted>2023-03-17T18:49:15Z</cp:lastPrinted>
  <dcterms:created xsi:type="dcterms:W3CDTF">2011-11-02T12:06:31Z</dcterms:created>
  <dcterms:modified xsi:type="dcterms:W3CDTF">2023-03-30T17:21:34Z</dcterms:modified>
</cp:coreProperties>
</file>