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8" r:id="rId3"/>
    <p:sldId id="261" r:id="rId4"/>
    <p:sldId id="263" r:id="rId5"/>
    <p:sldId id="265" r:id="rId6"/>
    <p:sldId id="274" r:id="rId7"/>
    <p:sldId id="266" r:id="rId8"/>
    <p:sldId id="272" r:id="rId9"/>
    <p:sldId id="276" r:id="rId10"/>
    <p:sldId id="275" r:id="rId11"/>
    <p:sldId id="264" r:id="rId12"/>
    <p:sldId id="267" r:id="rId13"/>
    <p:sldId id="268" r:id="rId14"/>
    <p:sldId id="269" r:id="rId15"/>
    <p:sldId id="270" r:id="rId16"/>
    <p:sldId id="279" r:id="rId17"/>
    <p:sldId id="277" r:id="rId18"/>
    <p:sldId id="271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D86D26-12E2-4ED7-86F0-A3EDF3189516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80D5F22-47A2-4FD7-9F0D-C3AD09865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434AE2-8A70-4F87-A1AE-C802F93B48A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86EE28C-5BF2-487B-9AD2-26F21C1451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48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7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0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0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20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61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11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1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2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E28C-5BF2-487B-9AD2-26F21C1451E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9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5F87-918B-4E6C-BA58-F05043251E3E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24C4-2ACB-4D43-82B1-D7E671203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osfa.state.la.u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ssumptionguidance.weebly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aaysenne@assumptionschools.com" TargetMode="External"/><Relationship Id="rId3" Type="http://schemas.openxmlformats.org/officeDocument/2006/relationships/hyperlink" Target="mailto:nriche@assumptionschools.com" TargetMode="External"/><Relationship Id="rId7" Type="http://schemas.openxmlformats.org/officeDocument/2006/relationships/hyperlink" Target="mailto:jblanco@assumptionschools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hzeringue@assumptionschools.com" TargetMode="External"/><Relationship Id="rId11" Type="http://schemas.openxmlformats.org/officeDocument/2006/relationships/image" Target="../media/image2.jpeg"/><Relationship Id="rId5" Type="http://schemas.openxmlformats.org/officeDocument/2006/relationships/hyperlink" Target="mailto:dlandry@assumptionschools.com" TargetMode="External"/><Relationship Id="rId10" Type="http://schemas.openxmlformats.org/officeDocument/2006/relationships/hyperlink" Target="mailto:etheriot@assumptionschools.com" TargetMode="External"/><Relationship Id="rId4" Type="http://schemas.openxmlformats.org/officeDocument/2006/relationships/hyperlink" Target="mailto:jthibodeaux@assumptionschools.com" TargetMode="External"/><Relationship Id="rId9" Type="http://schemas.openxmlformats.org/officeDocument/2006/relationships/hyperlink" Target="mailto:sbayham@assumptionschool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7696200" cy="5486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A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219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838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Assumption High School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303455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erlin Sans FB Demi" pitchFamily="34" charset="0"/>
              </a:rPr>
              <a:t>10</a:t>
            </a:r>
            <a:r>
              <a:rPr lang="en-US" sz="3600" baseline="30000" dirty="0" smtClean="0">
                <a:latin typeface="Berlin Sans FB Demi" pitchFamily="34" charset="0"/>
              </a:rPr>
              <a:t>th</a:t>
            </a:r>
            <a:r>
              <a:rPr lang="en-US" sz="3600" dirty="0" smtClean="0">
                <a:latin typeface="Berlin Sans FB Demi" pitchFamily="34" charset="0"/>
              </a:rPr>
              <a:t> Grade Parent Night</a:t>
            </a:r>
          </a:p>
          <a:p>
            <a:pPr algn="ctr"/>
            <a:r>
              <a:rPr lang="en-US" sz="3600" dirty="0" smtClean="0">
                <a:latin typeface="Berlin Sans FB Demi" pitchFamily="34" charset="0"/>
              </a:rPr>
              <a:t>Class of 2020</a:t>
            </a:r>
          </a:p>
          <a:p>
            <a:pPr algn="ctr"/>
            <a:r>
              <a:rPr lang="en-US" sz="3600" dirty="0" smtClean="0">
                <a:latin typeface="Berlin Sans FB Demi" pitchFamily="34" charset="0"/>
              </a:rPr>
              <a:t>September 14, 2017</a:t>
            </a:r>
            <a:endParaRPr lang="en-US" sz="3600" dirty="0">
              <a:latin typeface="Berlin Sans FB Demi" pitchFamily="34" charset="0"/>
            </a:endParaRPr>
          </a:p>
        </p:txBody>
      </p:sp>
      <p:pic>
        <p:nvPicPr>
          <p:cNvPr id="11" name="Picture 10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571711"/>
            <a:ext cx="3258982" cy="27193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0559" y="2468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 Sample 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72393"/>
            <a:ext cx="8077199" cy="47879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600" b="1" dirty="0" smtClean="0"/>
              <a:t>Along with passing the 23 credits required for graduation, the student must pass a series of credentialing tests. </a:t>
            </a:r>
            <a:endParaRPr lang="en-US" sz="2600" b="1" dirty="0"/>
          </a:p>
          <a:p>
            <a:r>
              <a:rPr lang="en-US" sz="2600" dirty="0" smtClean="0"/>
              <a:t>NCCER  Pathways:</a:t>
            </a:r>
          </a:p>
          <a:p>
            <a:pPr lvl="1"/>
            <a:r>
              <a:rPr lang="en-US" sz="2200" dirty="0"/>
              <a:t>Must </a:t>
            </a:r>
            <a:r>
              <a:rPr lang="en-US" sz="2200" dirty="0" smtClean="0"/>
              <a:t>attain </a:t>
            </a:r>
            <a:r>
              <a:rPr lang="en-US" sz="2200" dirty="0"/>
              <a:t>NCCER Core ( Given in </a:t>
            </a:r>
            <a:r>
              <a:rPr lang="en-US" sz="2200" dirty="0" err="1"/>
              <a:t>Agriscience</a:t>
            </a:r>
            <a:r>
              <a:rPr lang="en-US" sz="2200" dirty="0"/>
              <a:t> I or General Tech)</a:t>
            </a:r>
          </a:p>
          <a:p>
            <a:pPr lvl="1"/>
            <a:r>
              <a:rPr lang="en-US" sz="2200" dirty="0"/>
              <a:t>Must also </a:t>
            </a:r>
            <a:r>
              <a:rPr lang="en-US" sz="2200" dirty="0" smtClean="0"/>
              <a:t>attain a </a:t>
            </a:r>
            <a:r>
              <a:rPr lang="en-US" sz="2200" dirty="0"/>
              <a:t>NCCER </a:t>
            </a:r>
            <a:r>
              <a:rPr lang="en-US" sz="2200" dirty="0" smtClean="0"/>
              <a:t>Level </a:t>
            </a:r>
            <a:r>
              <a:rPr lang="en-US" sz="2200" dirty="0"/>
              <a:t>1 </a:t>
            </a:r>
            <a:r>
              <a:rPr lang="en-US" sz="2200" dirty="0" smtClean="0"/>
              <a:t>Certification in </a:t>
            </a:r>
            <a:r>
              <a:rPr lang="en-US" sz="2200" dirty="0"/>
              <a:t>Welding, Carpentry, Electricity, or Pipefitting. </a:t>
            </a:r>
          </a:p>
          <a:p>
            <a:r>
              <a:rPr lang="en-US" sz="2400" dirty="0" smtClean="0"/>
              <a:t>Public Service</a:t>
            </a:r>
          </a:p>
          <a:p>
            <a:pPr lvl="1"/>
            <a:r>
              <a:rPr lang="en-US" sz="2000" dirty="0" smtClean="0"/>
              <a:t>Must attain the FEMA Credential ( Given in Civics)</a:t>
            </a:r>
          </a:p>
          <a:p>
            <a:pPr lvl="1"/>
            <a:r>
              <a:rPr lang="en-US" sz="2000" dirty="0" smtClean="0"/>
              <a:t>Must also attain 2 of the following:</a:t>
            </a:r>
          </a:p>
          <a:p>
            <a:pPr lvl="2"/>
            <a:r>
              <a:rPr lang="en-US" sz="1600" dirty="0" smtClean="0"/>
              <a:t>First Aid CPR</a:t>
            </a:r>
          </a:p>
          <a:p>
            <a:pPr lvl="2"/>
            <a:r>
              <a:rPr lang="en-US" sz="1600" dirty="0" smtClean="0"/>
              <a:t>IC3 (Given in computer courses)</a:t>
            </a:r>
          </a:p>
          <a:p>
            <a:pPr lvl="2"/>
            <a:r>
              <a:rPr lang="en-US" sz="1600" dirty="0" smtClean="0"/>
              <a:t>Microsoft Specialist in Excel, Word, or PowerPoint (IBCA/BCA)</a:t>
            </a:r>
          </a:p>
          <a:p>
            <a:pPr lvl="2"/>
            <a:r>
              <a:rPr lang="en-US" sz="1600" dirty="0" smtClean="0"/>
              <a:t>Silver, Gold, or Platinum on ACT </a:t>
            </a:r>
            <a:r>
              <a:rPr lang="en-US" sz="1600" dirty="0" err="1" smtClean="0"/>
              <a:t>WorkKeys</a:t>
            </a:r>
            <a:endParaRPr lang="en-US" sz="16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3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7763"/>
            <a:ext cx="8229600" cy="876637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838200" y="990600"/>
            <a:ext cx="7848600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The TOPS University Diploma requirements also fulfill the core curriculum requirements for the TOPS award!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905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TOPS</a:t>
            </a:r>
            <a:r>
              <a:rPr lang="en-US" dirty="0" smtClean="0"/>
              <a:t> is a scholarship that pays for college tuition and can be used at any public University in the state of Louisiana for up to 4 years (8 semesters). The TOPS scholarship can also be used to pay a portion of tuition at private/independent colleges and universities in the state of Louisiana.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276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are 3 different award levels of TOPS based on student achievement: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86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OPPORTUNITY:</a:t>
            </a:r>
          </a:p>
          <a:p>
            <a:r>
              <a:rPr lang="en-US" dirty="0" smtClean="0"/>
              <a:t>Core course GPA : 2.5</a:t>
            </a:r>
          </a:p>
          <a:p>
            <a:r>
              <a:rPr lang="en-US" dirty="0" smtClean="0"/>
              <a:t>ACT score : 20+</a:t>
            </a:r>
          </a:p>
          <a:p>
            <a:r>
              <a:rPr lang="en-US" i="1" dirty="0" smtClean="0"/>
              <a:t>(basic tuition)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62519" y="3886874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PERFORMANCE:</a:t>
            </a:r>
          </a:p>
          <a:p>
            <a:r>
              <a:rPr lang="en-US" dirty="0" smtClean="0"/>
              <a:t>Core course GPA : 3.0</a:t>
            </a:r>
          </a:p>
          <a:p>
            <a:r>
              <a:rPr lang="en-US" dirty="0" smtClean="0"/>
              <a:t>ACT score : 23+</a:t>
            </a:r>
          </a:p>
          <a:p>
            <a:r>
              <a:rPr lang="en-US" i="1" dirty="0" smtClean="0"/>
              <a:t>(basic tuition + $400/year stipend)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3886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HONORS:</a:t>
            </a:r>
          </a:p>
          <a:p>
            <a:r>
              <a:rPr lang="en-US" dirty="0" smtClean="0"/>
              <a:t>Core course GPA : 3.0</a:t>
            </a:r>
          </a:p>
          <a:p>
            <a:r>
              <a:rPr lang="en-US" dirty="0" smtClean="0"/>
              <a:t>ACT score : 27+</a:t>
            </a:r>
          </a:p>
          <a:p>
            <a:r>
              <a:rPr lang="en-US" i="1" dirty="0" smtClean="0"/>
              <a:t>(basic tuition + $800/year stipend)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5486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**For the most up to date information on TOPS funding and legislative updates, visit </a:t>
            </a:r>
            <a:r>
              <a:rPr lang="en-US" b="1" dirty="0">
                <a:hlinkClick r:id="rId4"/>
              </a:rPr>
              <a:t>www.osfa.state.la.us</a:t>
            </a:r>
            <a:r>
              <a:rPr lang="en-US" b="1" dirty="0" smtClean="0">
                <a:hlinkClick r:id="rId4"/>
              </a:rPr>
              <a:t>/</a:t>
            </a:r>
            <a:r>
              <a:rPr lang="en-US" b="1" dirty="0" smtClean="0"/>
              <a:t> 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5487" y="3810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 Tech</a:t>
            </a:r>
            <a:r>
              <a:rPr lang="en-US" sz="3200" u="sng" dirty="0" smtClean="0">
                <a:latin typeface="Berlin Sans FB Demi" pitchFamily="34" charset="0"/>
              </a:rPr>
              <a:t/>
            </a:r>
            <a:br>
              <a:rPr lang="en-US" sz="3200" u="sng" dirty="0" smtClean="0">
                <a:latin typeface="Berlin Sans FB Demi" pitchFamily="34" charset="0"/>
              </a:rPr>
            </a:b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13" name="Text Placeholder 3"/>
          <p:cNvSpPr txBox="1">
            <a:spLocks/>
          </p:cNvSpPr>
          <p:nvPr/>
        </p:nvSpPr>
        <p:spPr>
          <a:xfrm>
            <a:off x="826736" y="1295400"/>
            <a:ext cx="8001000" cy="1143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The Jumpstart TOPS Tech Diploma requirements also fulfill the core curriculum requirements for the TOPS Tech award! </a:t>
            </a:r>
          </a:p>
          <a:p>
            <a:pPr marL="0" indent="0" algn="ctr">
              <a:buNone/>
            </a:pPr>
            <a:r>
              <a:rPr lang="en-US" sz="2900" b="1" dirty="0" smtClean="0"/>
              <a:t>(TOPS University Diploma requirements can also be used to fulfill the requirements for the TOPS Tech award)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2590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TOPS</a:t>
            </a:r>
            <a:r>
              <a:rPr lang="en-US" u="sng" dirty="0"/>
              <a:t> </a:t>
            </a:r>
            <a:r>
              <a:rPr lang="en-US" u="sng" dirty="0" smtClean="0"/>
              <a:t>Tech</a:t>
            </a:r>
            <a:r>
              <a:rPr lang="en-US" dirty="0" smtClean="0"/>
              <a:t> is a scholarship that pays for tuition for up to 2 years (4 semesters) at approved Louisiana Technical Schools, Community Colleges, and Proprietary Schools that offer technical (non-academic) programs.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3810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Requirements:</a:t>
            </a:r>
          </a:p>
          <a:p>
            <a:pPr algn="ctr"/>
            <a:r>
              <a:rPr lang="en-US" dirty="0" smtClean="0"/>
              <a:t>Core GPA : 2.5</a:t>
            </a:r>
          </a:p>
          <a:p>
            <a:pPr algn="ctr"/>
            <a:r>
              <a:rPr lang="en-US" dirty="0" smtClean="0"/>
              <a:t>ACT : 17+ or </a:t>
            </a:r>
            <a:r>
              <a:rPr lang="en-US" dirty="0" err="1" smtClean="0"/>
              <a:t>WorkKeys</a:t>
            </a:r>
            <a:r>
              <a:rPr lang="en-US" dirty="0" smtClean="0"/>
              <a:t> Silver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5105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**For updates regarding Jump Start and TOPS Tech,</a:t>
            </a:r>
            <a:r>
              <a:rPr lang="en-US" dirty="0"/>
              <a:t> </a:t>
            </a:r>
            <a:r>
              <a:rPr lang="en-US" dirty="0" smtClean="0"/>
              <a:t>                   Text </a:t>
            </a:r>
            <a:r>
              <a:rPr lang="en-US" dirty="0"/>
              <a:t>“JUMPSTART” to </a:t>
            </a:r>
            <a:r>
              <a:rPr lang="en-US" dirty="0" smtClean="0"/>
              <a:t>99008**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-131717"/>
            <a:ext cx="8458200" cy="1295400"/>
          </a:xfrm>
        </p:spPr>
        <p:txBody>
          <a:bodyPr>
            <a:noAutofit/>
          </a:bodyPr>
          <a:lstStyle/>
          <a:p>
            <a:r>
              <a:rPr lang="en-US" sz="3000" u="sng" dirty="0" smtClean="0">
                <a:latin typeface="Berlin Sans FB Demi" pitchFamily="34" charset="0"/>
              </a:rPr>
              <a:t>LEAP 2025(Former End of Course Exam – EOC)</a:t>
            </a:r>
            <a:endParaRPr lang="en-US" sz="30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66800" y="914400"/>
            <a:ext cx="7772400" cy="52458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i="1" dirty="0" smtClean="0"/>
              <a:t>Along with completing either the TOPS University Diploma or the Jumpstart TOPS Tech Diploma, students must also pass End of Course Exams (EOC) in order to graduate!</a:t>
            </a:r>
          </a:p>
          <a:p>
            <a:pPr marL="0" indent="0" algn="ctr">
              <a:buNone/>
            </a:pPr>
            <a:r>
              <a:rPr lang="en-US" sz="2400" i="1" dirty="0" smtClean="0"/>
              <a:t>EOCs also factor into 20% of a student’s final grade in that course.</a:t>
            </a:r>
          </a:p>
          <a:p>
            <a:pPr marL="0" indent="0" algn="ctr">
              <a:buNone/>
            </a:pPr>
            <a:endParaRPr lang="en-US" sz="500" dirty="0" smtClean="0"/>
          </a:p>
          <a:p>
            <a:pPr marL="0" indent="0" algn="ctr">
              <a:buNone/>
            </a:pPr>
            <a:r>
              <a:rPr lang="en-US" sz="2400" dirty="0" smtClean="0"/>
              <a:t>Students must pass 3 EOCs from the following</a:t>
            </a:r>
          </a:p>
          <a:p>
            <a:pPr marL="0" indent="0" algn="ctr">
              <a:buNone/>
            </a:pPr>
            <a:r>
              <a:rPr lang="en-US" sz="2400" dirty="0" smtClean="0"/>
              <a:t> (1 from each category):</a:t>
            </a:r>
          </a:p>
          <a:p>
            <a:pPr marL="0" indent="0" algn="ctr">
              <a:buNone/>
            </a:pPr>
            <a:r>
              <a:rPr lang="en-US" sz="2800" b="1" dirty="0" smtClean="0"/>
              <a:t>- English II </a:t>
            </a:r>
            <a:r>
              <a:rPr lang="en-US" sz="2800" b="1" i="1" dirty="0" smtClean="0"/>
              <a:t>or </a:t>
            </a:r>
            <a:r>
              <a:rPr lang="en-US" sz="2800" b="1" dirty="0" smtClean="0"/>
              <a:t>English III -</a:t>
            </a:r>
          </a:p>
          <a:p>
            <a:pPr marL="0" indent="0" algn="ctr">
              <a:buNone/>
            </a:pPr>
            <a:r>
              <a:rPr lang="en-US" sz="2800" b="1" dirty="0" smtClean="0"/>
              <a:t>- Algebra I </a:t>
            </a:r>
            <a:r>
              <a:rPr lang="en-US" sz="2800" b="1" i="1" dirty="0" smtClean="0"/>
              <a:t>or </a:t>
            </a:r>
            <a:r>
              <a:rPr lang="en-US" sz="2800" b="1" dirty="0" smtClean="0"/>
              <a:t>Geometry -</a:t>
            </a:r>
          </a:p>
          <a:p>
            <a:pPr algn="ctr">
              <a:buFontTx/>
              <a:buChar char="-"/>
            </a:pPr>
            <a:r>
              <a:rPr lang="en-US" sz="2800" b="1" dirty="0" smtClean="0"/>
              <a:t>Biology I </a:t>
            </a:r>
            <a:r>
              <a:rPr lang="en-US" sz="2800" b="1" i="1" dirty="0" smtClean="0"/>
              <a:t>or </a:t>
            </a:r>
            <a:r>
              <a:rPr lang="en-US" sz="2800" b="1" dirty="0" smtClean="0"/>
              <a:t>US History -</a:t>
            </a:r>
          </a:p>
          <a:p>
            <a:pPr marL="0" indent="0" algn="ctr">
              <a:buNone/>
            </a:pPr>
            <a:r>
              <a:rPr lang="en-US" sz="2400" u="sng" dirty="0" smtClean="0"/>
              <a:t>Achievement levels</a:t>
            </a:r>
            <a:r>
              <a:rPr lang="en-US" sz="2400" dirty="0" smtClean="0"/>
              <a:t>: Excellent, Good, Fair, Needs Improvement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838200" y="2971800"/>
            <a:ext cx="8153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0"/>
            <a:ext cx="82904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Grade Promotion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4144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i="1" dirty="0" smtClean="0"/>
              <a:t>Students are promoted based on the number of units they earn each school year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i="1" dirty="0" smtClean="0"/>
              <a:t>	Freshman:		0 – 5 units</a:t>
            </a:r>
          </a:p>
          <a:p>
            <a:pPr marL="0" indent="0">
              <a:buNone/>
            </a:pPr>
            <a:r>
              <a:rPr lang="en-US" i="1" dirty="0" smtClean="0"/>
              <a:t>	Sophomore:	6 – 11 units</a:t>
            </a:r>
          </a:p>
          <a:p>
            <a:pPr marL="0" indent="0">
              <a:buNone/>
            </a:pPr>
            <a:r>
              <a:rPr lang="en-US" i="1" dirty="0" smtClean="0"/>
              <a:t>	Junior:		12 – 17 units</a:t>
            </a:r>
          </a:p>
          <a:p>
            <a:pPr marL="0" indent="0">
              <a:buNone/>
            </a:pPr>
            <a:r>
              <a:rPr lang="en-US" i="1" dirty="0" smtClean="0"/>
              <a:t>	Senior: 		18+ units</a:t>
            </a:r>
            <a:br>
              <a:rPr lang="en-US" i="1" dirty="0" smtClean="0"/>
            </a:br>
            <a:endParaRPr lang="en-US" i="1" dirty="0" smtClean="0"/>
          </a:p>
          <a:p>
            <a:pPr marL="0" indent="0" algn="ctr">
              <a:buNone/>
            </a:pPr>
            <a:r>
              <a:rPr lang="en-US" sz="1800" i="1" dirty="0" smtClean="0"/>
              <a:t>*** Number of units alone does not indicate if a student is on track to graduate.***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76200"/>
            <a:ext cx="81380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Individual Planning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0" y="1337083"/>
            <a:ext cx="7391400" cy="4144963"/>
          </a:xfrm>
        </p:spPr>
        <p:txBody>
          <a:bodyPr>
            <a:noAutofit/>
          </a:bodyPr>
          <a:lstStyle/>
          <a:p>
            <a:r>
              <a:rPr lang="en-US" dirty="0" smtClean="0"/>
              <a:t>Twice a year (Fall/Spring)</a:t>
            </a:r>
          </a:p>
          <a:p>
            <a:r>
              <a:rPr lang="en-US" dirty="0" smtClean="0"/>
              <a:t>Fall Meeting – </a:t>
            </a:r>
          </a:p>
          <a:p>
            <a:pPr lvl="1"/>
            <a:r>
              <a:rPr lang="en-US" sz="2400" dirty="0" smtClean="0"/>
              <a:t>Update Individual Graduation Plan</a:t>
            </a:r>
          </a:p>
          <a:p>
            <a:pPr lvl="2"/>
            <a:r>
              <a:rPr lang="en-US" sz="2000" dirty="0" smtClean="0"/>
              <a:t>Must be signed by a parent!!</a:t>
            </a:r>
          </a:p>
          <a:p>
            <a:pPr lvl="1"/>
            <a:r>
              <a:rPr lang="en-US" sz="2400" dirty="0" smtClean="0"/>
              <a:t>Give TOPS/College Information</a:t>
            </a:r>
          </a:p>
          <a:p>
            <a:pPr lvl="1"/>
            <a:r>
              <a:rPr lang="en-US" sz="2400" dirty="0" smtClean="0"/>
              <a:t>Graduation Checklist/Transcript Review</a:t>
            </a:r>
          </a:p>
          <a:p>
            <a:pPr lvl="1"/>
            <a:r>
              <a:rPr lang="en-US" sz="2400" dirty="0" smtClean="0"/>
              <a:t>Pathway Selection ---Parent must be present to transition to JumpStart!</a:t>
            </a:r>
          </a:p>
          <a:p>
            <a:r>
              <a:rPr lang="en-US" dirty="0" smtClean="0"/>
              <a:t>Spring Meeting-</a:t>
            </a:r>
          </a:p>
          <a:p>
            <a:pPr lvl="1"/>
            <a:r>
              <a:rPr lang="en-US" sz="2400" dirty="0" smtClean="0"/>
              <a:t>2018-19 Scheduling</a:t>
            </a:r>
          </a:p>
          <a:p>
            <a:pPr lvl="1"/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5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76200"/>
            <a:ext cx="8138029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Guidance Department Website: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0" y="1337083"/>
            <a:ext cx="7391400" cy="4144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>
                <a:hlinkClick r:id="rId3"/>
              </a:rPr>
              <a:t>http://assumptionguidance.weebly.com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5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0" y="76200"/>
            <a:ext cx="8138029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Exit Card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0" y="1337083"/>
            <a:ext cx="7391400" cy="4144963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Please fill out: </a:t>
            </a:r>
          </a:p>
          <a:p>
            <a:pPr lvl="2"/>
            <a:r>
              <a:rPr lang="en-US" sz="2000" dirty="0"/>
              <a:t>Your Child’s Name</a:t>
            </a:r>
          </a:p>
          <a:p>
            <a:pPr lvl="2"/>
            <a:r>
              <a:rPr lang="en-US" sz="2000" dirty="0"/>
              <a:t>Your Name</a:t>
            </a:r>
          </a:p>
          <a:p>
            <a:pPr lvl="2"/>
            <a:r>
              <a:rPr lang="en-US" sz="2000" dirty="0"/>
              <a:t>Phone Number</a:t>
            </a:r>
          </a:p>
          <a:p>
            <a:pPr lvl="2"/>
            <a:r>
              <a:rPr lang="en-US" sz="2000" dirty="0"/>
              <a:t>Email </a:t>
            </a:r>
            <a:r>
              <a:rPr lang="en-US" sz="2000" dirty="0" smtClean="0"/>
              <a:t>Address</a:t>
            </a:r>
          </a:p>
          <a:p>
            <a:pPr lvl="1"/>
            <a:r>
              <a:rPr lang="en-US" sz="2400" dirty="0"/>
              <a:t>Choose what path you see your child pursuing. </a:t>
            </a:r>
            <a:endParaRPr lang="en-US" sz="2400" dirty="0" smtClean="0"/>
          </a:p>
          <a:p>
            <a:pPr lvl="1"/>
            <a:r>
              <a:rPr lang="en-US" sz="2400" dirty="0" smtClean="0"/>
              <a:t>Finally, tell us what you see your child doing after high school (Example: attending a university for nursing, going to a community college for electrical, ultrasound tech, or going complete on the job training to be a welder……..)</a:t>
            </a: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9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Berlin Sans FB" panose="020E0602020502020306" pitchFamily="34" charset="0"/>
              </a:rPr>
              <a:t>Support Contacts</a:t>
            </a:r>
            <a:endParaRPr lang="en-US" u="sng" dirty="0">
              <a:latin typeface="Berlin Sans FB" panose="020E0602020502020306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Administrators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Niles Riche,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  </a:t>
            </a:r>
            <a:r>
              <a:rPr lang="en-US" sz="1800" dirty="0" smtClean="0">
                <a:hlinkClick r:id="rId3"/>
              </a:rPr>
              <a:t>nriche@assumptionschools.com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Jessica Thibodeaux,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hlinkClick r:id="rId4"/>
              </a:rPr>
              <a:t>jthibodeaux@assumptionschools.com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Debby Landry, Assistant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hlinkClick r:id="rId5"/>
              </a:rPr>
              <a:t>dlandry@assumptionschools.com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Heath </a:t>
            </a:r>
            <a:r>
              <a:rPr lang="en-US" sz="1800" dirty="0" err="1" smtClean="0"/>
              <a:t>Zeringue</a:t>
            </a:r>
            <a:r>
              <a:rPr lang="en-US" sz="1800" dirty="0" smtClean="0"/>
              <a:t>, Assistant Principal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hlinkClick r:id="rId6"/>
              </a:rPr>
              <a:t>hzeringue@assumptionschools.com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Jenee</a:t>
            </a:r>
            <a:r>
              <a:rPr lang="en-US" sz="1800" dirty="0" smtClean="0"/>
              <a:t> Blanco, Administrative Assistant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hlinkClick r:id="rId7"/>
              </a:rPr>
              <a:t>jblanco@assumptionschools.com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Counselors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- </a:t>
            </a:r>
            <a:r>
              <a:rPr lang="en-US" sz="1800" dirty="0" smtClean="0"/>
              <a:t>   Alyssa </a:t>
            </a:r>
            <a:r>
              <a:rPr lang="en-US" sz="1800" dirty="0"/>
              <a:t>Aysenne, </a:t>
            </a:r>
            <a:r>
              <a:rPr lang="en-US" sz="1800" dirty="0" smtClean="0"/>
              <a:t>A-D Counselor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 </a:t>
            </a:r>
            <a:r>
              <a:rPr lang="en-US" sz="1800" dirty="0">
                <a:hlinkClick r:id="rId8"/>
              </a:rPr>
              <a:t>aaysenne@assumptionschools.com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-    Shannon Bayham, E-M Counselor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9"/>
              </a:rPr>
              <a:t>sbayham@assumptionschools.com</a:t>
            </a:r>
            <a:endParaRPr lang="en-US" sz="1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800" dirty="0" smtClean="0"/>
              <a:t>Erin </a:t>
            </a:r>
            <a:r>
              <a:rPr lang="en-US" sz="1800" dirty="0" err="1" smtClean="0"/>
              <a:t>Theriot</a:t>
            </a:r>
            <a:r>
              <a:rPr lang="en-US" sz="1800" dirty="0" smtClean="0"/>
              <a:t>, N-Z Counselor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10"/>
              </a:rPr>
              <a:t>etheriot@assumptionschools.com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  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7371" y="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Topics</a:t>
            </a:r>
            <a:endParaRPr lang="en-US" sz="4800" u="sng" dirty="0">
              <a:latin typeface="Berlin Sans FB Dem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4144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Graduation Pathways/Requirements</a:t>
            </a:r>
          </a:p>
          <a:p>
            <a:r>
              <a:rPr lang="en-US" sz="3600" dirty="0" smtClean="0"/>
              <a:t>TOPS</a:t>
            </a:r>
          </a:p>
          <a:p>
            <a:r>
              <a:rPr lang="en-US" sz="3600" dirty="0" smtClean="0"/>
              <a:t>Grade Promotion</a:t>
            </a:r>
          </a:p>
          <a:p>
            <a:r>
              <a:rPr lang="en-US" sz="3600" dirty="0" smtClean="0"/>
              <a:t>Testing</a:t>
            </a:r>
          </a:p>
          <a:p>
            <a:r>
              <a:rPr lang="en-US" sz="3600" dirty="0" smtClean="0"/>
              <a:t>Sophomore Individual Planning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Louisiana High School Graduation Requirements (C/O 2018, 2019, 2020)</a:t>
            </a:r>
            <a:endParaRPr lang="en-US" sz="3600" b="1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2766" y="2133600"/>
            <a:ext cx="4040188" cy="4011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smtClean="0"/>
              <a:t>Students </a:t>
            </a:r>
            <a:r>
              <a:rPr lang="en-US" sz="1900" dirty="0"/>
              <a:t>selecting the </a:t>
            </a:r>
            <a:r>
              <a:rPr lang="en-US" sz="1900" b="1" u="sng" dirty="0"/>
              <a:t>TOPS University Pathway</a:t>
            </a:r>
            <a:r>
              <a:rPr lang="en-US" sz="1900" dirty="0"/>
              <a:t> will continue to pursue core academic credits that mirror the TOPS Core curriculum.</a:t>
            </a:r>
            <a:r>
              <a:rPr lang="en-US" sz="1900" b="1" dirty="0"/>
              <a:t> </a:t>
            </a:r>
            <a:r>
              <a:rPr lang="en-US" sz="1900" b="1" i="1" dirty="0"/>
              <a:t>Students planning on attending a 4-year college or University should pursue </a:t>
            </a:r>
            <a:r>
              <a:rPr lang="en-US" sz="1900" b="1" i="1" dirty="0" smtClean="0"/>
              <a:t>the TOPS</a:t>
            </a:r>
            <a:r>
              <a:rPr lang="en-US" sz="1900" b="1" i="1" dirty="0"/>
              <a:t> University Pathway.</a:t>
            </a:r>
            <a:r>
              <a:rPr lang="en-US" sz="1900" dirty="0"/>
              <a:t> Students graduating on the TOPS University Pathway may also complete Jump Start courses as electives and earn </a:t>
            </a:r>
            <a:r>
              <a:rPr lang="en-US" sz="1900" dirty="0" smtClean="0"/>
              <a:t>an industry credential.</a:t>
            </a:r>
            <a:endParaRPr lang="en-US" sz="1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817831" y="1447800"/>
            <a:ext cx="7848601" cy="63976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b="0" dirty="0"/>
              <a:t>Identifying an appropriate individualized student graduation pathway is a critical step at the end of the </a:t>
            </a:r>
            <a:r>
              <a:rPr lang="en-US" dirty="0"/>
              <a:t>10th grade </a:t>
            </a:r>
            <a:r>
              <a:rPr lang="en-US" b="0" dirty="0"/>
              <a:t>year. Students can participate in one or both pathways,</a:t>
            </a:r>
            <a:r>
              <a:rPr lang="en-US" dirty="0"/>
              <a:t> </a:t>
            </a:r>
            <a:r>
              <a:rPr lang="en-US" u="sng" dirty="0"/>
              <a:t>TOPS University</a:t>
            </a:r>
            <a:r>
              <a:rPr lang="en-US" b="0" dirty="0"/>
              <a:t> or</a:t>
            </a:r>
            <a:r>
              <a:rPr lang="en-US" b="0" u="sng" dirty="0"/>
              <a:t> </a:t>
            </a:r>
            <a:r>
              <a:rPr lang="en-US" u="sng" dirty="0"/>
              <a:t>Jump Start TOPS Tech</a:t>
            </a:r>
            <a:r>
              <a:rPr lang="en-US" b="0" dirty="0"/>
              <a:t>. Both pathways help students prepare for postsecondary success and gain access to scholarships. 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953000" y="2133600"/>
            <a:ext cx="4041775" cy="40266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Students pursuing the </a:t>
            </a:r>
            <a:r>
              <a:rPr lang="en-US" b="1" u="sng" dirty="0"/>
              <a:t>Jump Start TOPS Tech Pathway</a:t>
            </a:r>
            <a:r>
              <a:rPr lang="en-US" dirty="0"/>
              <a:t> may earn basic or advanced credentials in statewide or regional career areas. </a:t>
            </a:r>
            <a:r>
              <a:rPr lang="en-US" b="1" i="1" dirty="0"/>
              <a:t>Students planning on attending a 2-year community college, technical school, </a:t>
            </a:r>
            <a:r>
              <a:rPr lang="en-US" b="1" i="1" dirty="0" err="1" smtClean="0"/>
              <a:t>vo</a:t>
            </a:r>
            <a:r>
              <a:rPr lang="en-US" b="1" i="1" dirty="0" smtClean="0"/>
              <a:t>-tech </a:t>
            </a:r>
            <a:r>
              <a:rPr lang="en-US" b="1" i="1" dirty="0"/>
              <a:t>program, or enter the workforce should pursue the Jump Start TOPS Tech Pathway.</a:t>
            </a:r>
            <a:r>
              <a:rPr lang="en-US" dirty="0"/>
              <a:t> Students graduating with a Jump Start TOPS Tech Career Diploma will be required to attain Jump Start statewide or regional credentials. Through elective coursework students may also earn the TOPS University credential.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876800" y="2209800"/>
            <a:ext cx="0" cy="388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TOPS University Diploma</a:t>
            </a:r>
            <a:r>
              <a:rPr lang="en-US" sz="3200" u="sng" dirty="0" smtClean="0">
                <a:latin typeface="Berlin Sans FB Demi" pitchFamily="34" charset="0"/>
              </a:rPr>
              <a:t/>
            </a:r>
            <a:br>
              <a:rPr lang="en-US" sz="3200" u="sng" dirty="0" smtClean="0">
                <a:latin typeface="Berlin Sans FB Demi" pitchFamily="34" charset="0"/>
              </a:rPr>
            </a:br>
            <a:r>
              <a:rPr lang="en-US" sz="2700" dirty="0" smtClean="0">
                <a:latin typeface="Berlin Sans FB Demi" pitchFamily="34" charset="0"/>
              </a:rPr>
              <a:t>(Required for admission into a 4-year University)</a:t>
            </a:r>
            <a:endParaRPr lang="en-US" sz="4000" dirty="0">
              <a:latin typeface="Berlin Sans FB Demi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95400" y="1441587"/>
            <a:ext cx="4191000" cy="471786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81600" y="1448118"/>
            <a:ext cx="4267200" cy="274574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Jumpstart TOPS Tech Diploma</a:t>
            </a:r>
            <a:endParaRPr lang="en-US" sz="4800" u="sng" dirty="0">
              <a:latin typeface="Berlin Sans FB Dem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90599" y="1448118"/>
            <a:ext cx="4264993" cy="396208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66478" y="1384051"/>
            <a:ext cx="4410982" cy="174357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0" y="3616277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**Reminder: This pathway will allow students to enter into a 2 year community college or vocational program. Upon achieving an approved Associate’s Degree, the student can then enter into a 4 Year University. 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98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14597"/>
            <a:ext cx="4210050" cy="61293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67600" y="5715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(APPENDIX 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9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4298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66799" y="1371600"/>
            <a:ext cx="3732451" cy="478296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Manufacturing, Construction, Crafts, Logistics:</a:t>
            </a:r>
          </a:p>
          <a:p>
            <a:pPr lvl="1"/>
            <a:r>
              <a:rPr lang="en-US" sz="2200" dirty="0" smtClean="0"/>
              <a:t>Carpenter</a:t>
            </a:r>
          </a:p>
          <a:p>
            <a:pPr lvl="1"/>
            <a:r>
              <a:rPr lang="en-US" sz="2200" dirty="0" smtClean="0"/>
              <a:t>Electrician</a:t>
            </a:r>
          </a:p>
          <a:p>
            <a:pPr lvl="1"/>
            <a:r>
              <a:rPr lang="en-US" sz="2200" dirty="0" smtClean="0"/>
              <a:t>Welder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657600" cy="4788693"/>
          </a:xfrm>
        </p:spPr>
        <p:txBody>
          <a:bodyPr>
            <a:normAutofit/>
          </a:bodyPr>
          <a:lstStyle/>
          <a:p>
            <a:r>
              <a:rPr lang="en-US" sz="2600" dirty="0"/>
              <a:t>Certified Nursing </a:t>
            </a:r>
            <a:r>
              <a:rPr lang="en-US" sz="2600" dirty="0" smtClean="0"/>
              <a:t>Assistant</a:t>
            </a:r>
          </a:p>
          <a:p>
            <a:r>
              <a:rPr lang="en-US" sz="2600" dirty="0" smtClean="0"/>
              <a:t>Hospitality, Tourism, Culinary, and Retail</a:t>
            </a:r>
          </a:p>
          <a:p>
            <a:r>
              <a:rPr lang="en-US" sz="2600" dirty="0" smtClean="0"/>
              <a:t>Business Management</a:t>
            </a:r>
          </a:p>
          <a:p>
            <a:r>
              <a:rPr lang="en-US" sz="2600" dirty="0" smtClean="0"/>
              <a:t>Public Service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72393"/>
            <a:ext cx="8077199" cy="47879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47800"/>
            <a:ext cx="7315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8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latin typeface="Berlin Sans FB Demi" pitchFamily="34" charset="0"/>
              </a:rPr>
              <a:t>AHS Jumpstart Career Pathways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72393"/>
            <a:ext cx="8077199" cy="47879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15240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438400" y="6320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oudy Old Style" pitchFamily="18" charset="0"/>
              </a:rPr>
              <a:t>Assumption High School</a:t>
            </a:r>
            <a:endParaRPr lang="en-US" sz="24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368034" y="2351157"/>
            <a:ext cx="54102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oudy Old Style" pitchFamily="18" charset="0"/>
              </a:rPr>
              <a:t>Academic institution promoting High expectations resulting in Successful students</a:t>
            </a:r>
            <a:endParaRPr lang="en-US" sz="2000" b="1" dirty="0">
              <a:solidFill>
                <a:schemeClr val="bg1"/>
              </a:solidFill>
              <a:latin typeface="Goudy Old Style" pitchFamily="18" charset="0"/>
            </a:endParaRPr>
          </a:p>
        </p:txBody>
      </p:sp>
      <p:pic>
        <p:nvPicPr>
          <p:cNvPr id="12" name="Picture 11" descr="A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638800"/>
            <a:ext cx="1249942" cy="10429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77" y="1284286"/>
            <a:ext cx="8212722" cy="435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90093"/>
      </p:ext>
    </p:extLst>
  </p:cSld>
  <p:clrMapOvr>
    <a:masterClrMapping/>
  </p:clrMapOvr>
</p:sld>
</file>

<file path=ppt/theme/theme1.xml><?xml version="1.0" encoding="utf-8"?>
<a:theme xmlns:a="http://schemas.openxmlformats.org/drawingml/2006/main" name="AP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APSD Theme</Template>
  <TotalTime>593</TotalTime>
  <Words>1062</Words>
  <Application>Microsoft Office PowerPoint</Application>
  <PresentationFormat>On-screen Show (4:3)</PresentationFormat>
  <Paragraphs>179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Berlin Sans FB</vt:lpstr>
      <vt:lpstr>Berlin Sans FB Demi</vt:lpstr>
      <vt:lpstr>Calibri</vt:lpstr>
      <vt:lpstr>Goudy Old Style</vt:lpstr>
      <vt:lpstr>APSD Theme</vt:lpstr>
      <vt:lpstr>PowerPoint Presentation</vt:lpstr>
      <vt:lpstr>Topics</vt:lpstr>
      <vt:lpstr>Louisiana High School Graduation Requirements (C/O 2018, 2019, 2020)</vt:lpstr>
      <vt:lpstr>TOPS University Diploma (Required for admission into a 4-year University)</vt:lpstr>
      <vt:lpstr>Jumpstart TOPS Tech Diploma</vt:lpstr>
      <vt:lpstr>PowerPoint Presentation</vt:lpstr>
      <vt:lpstr>AHS Jumpstart Career Pathways</vt:lpstr>
      <vt:lpstr>AHS Jumpstart Career Pathways</vt:lpstr>
      <vt:lpstr>AHS Jumpstart Career Pathways</vt:lpstr>
      <vt:lpstr> Sample AHS Jumpstart Career Pathways</vt:lpstr>
      <vt:lpstr>TOPS</vt:lpstr>
      <vt:lpstr>TOPS Tech </vt:lpstr>
      <vt:lpstr>LEAP 2025(Former End of Course Exam – EOC)</vt:lpstr>
      <vt:lpstr>Grade Promotion</vt:lpstr>
      <vt:lpstr>Individual Planning</vt:lpstr>
      <vt:lpstr>Guidance Department Website:</vt:lpstr>
      <vt:lpstr>Exit Card</vt:lpstr>
      <vt:lpstr>Support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Intech</dc:creator>
  <cp:lastModifiedBy>Erin Theriot</cp:lastModifiedBy>
  <cp:revision>55</cp:revision>
  <cp:lastPrinted>2017-09-14T18:18:59Z</cp:lastPrinted>
  <dcterms:created xsi:type="dcterms:W3CDTF">2011-11-02T12:06:31Z</dcterms:created>
  <dcterms:modified xsi:type="dcterms:W3CDTF">2017-09-18T19:11:02Z</dcterms:modified>
</cp:coreProperties>
</file>